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89" r:id="rId4"/>
    <p:sldId id="279" r:id="rId5"/>
    <p:sldId id="281" r:id="rId6"/>
    <p:sldId id="280" r:id="rId7"/>
    <p:sldId id="263" r:id="rId8"/>
    <p:sldId id="264" r:id="rId9"/>
    <p:sldId id="286" r:id="rId10"/>
    <p:sldId id="266" r:id="rId11"/>
    <p:sldId id="267" r:id="rId12"/>
    <p:sldId id="290" r:id="rId13"/>
    <p:sldId id="291" r:id="rId14"/>
    <p:sldId id="292" r:id="rId15"/>
    <p:sldId id="276" r:id="rId16"/>
    <p:sldId id="259" r:id="rId17"/>
    <p:sldId id="287" r:id="rId18"/>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CBF"/>
    <a:srgbClr val="FF6699"/>
    <a:srgbClr val="86E87E"/>
    <a:srgbClr val="F0247B"/>
    <a:srgbClr val="E7631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68F672-2781-4A69-B733-F6F0D77106EE}"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326263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68F672-2781-4A69-B733-F6F0D77106EE}"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59305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68F672-2781-4A69-B733-F6F0D77106EE}"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177675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68F672-2781-4A69-B733-F6F0D77106EE}"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171681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8F672-2781-4A69-B733-F6F0D77106EE}"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424462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68F672-2781-4A69-B733-F6F0D77106EE}"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136095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68F672-2781-4A69-B733-F6F0D77106EE}"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382896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68F672-2781-4A69-B733-F6F0D77106EE}"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39335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8F672-2781-4A69-B733-F6F0D77106EE}"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364965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8F672-2781-4A69-B733-F6F0D77106EE}"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21105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8F672-2781-4A69-B733-F6F0D77106EE}"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2509-93F1-472F-9BE0-759AB79FB097}" type="slidenum">
              <a:rPr lang="en-US" smtClean="0"/>
              <a:t>‹#›</a:t>
            </a:fld>
            <a:endParaRPr lang="en-US"/>
          </a:p>
        </p:txBody>
      </p:sp>
    </p:spTree>
    <p:extLst>
      <p:ext uri="{BB962C8B-B14F-4D97-AF65-F5344CB8AC3E}">
        <p14:creationId xmlns:p14="http://schemas.microsoft.com/office/powerpoint/2010/main" val="38805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E68F672-2781-4A69-B733-F6F0D77106EE}" type="datetimeFigureOut">
              <a:rPr lang="en-US" smtClean="0"/>
              <a:t>8/15/2023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D6202509-93F1-472F-9BE0-759AB79FB097}" type="slidenum">
              <a:rPr lang="en-US" smtClean="0"/>
              <a:t>‹#›</a:t>
            </a:fld>
            <a:endParaRPr lang="en-US"/>
          </a:p>
        </p:txBody>
      </p:sp>
    </p:spTree>
    <p:extLst>
      <p:ext uri="{BB962C8B-B14F-4D97-AF65-F5344CB8AC3E}">
        <p14:creationId xmlns:p14="http://schemas.microsoft.com/office/powerpoint/2010/main" val="2376884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aconnell@tipton-county.com"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5" name="TextBox 4"/>
          <p:cNvSpPr txBox="1"/>
          <p:nvPr/>
        </p:nvSpPr>
        <p:spPr>
          <a:xfrm>
            <a:off x="2349557" y="4296950"/>
            <a:ext cx="5359289" cy="3046988"/>
          </a:xfrm>
          <a:prstGeom prst="rect">
            <a:avLst/>
          </a:prstGeom>
          <a:noFill/>
        </p:spPr>
        <p:txBody>
          <a:bodyPr wrap="none" rtlCol="0">
            <a:spAutoFit/>
          </a:bodyPr>
          <a:lstStyle/>
          <a:p>
            <a:pPr algn="ctr"/>
            <a:r>
              <a:rPr lang="en-US" sz="4800" dirty="0" smtClean="0">
                <a:solidFill>
                  <a:srgbClr val="FF6699"/>
                </a:solidFill>
                <a:latin typeface="MJHappyInstaversary" panose="02000603000000000000" pitchFamily="2" charset="0"/>
                <a:ea typeface="MJHappyInstaversary" panose="02000603000000000000" pitchFamily="2" charset="0"/>
              </a:rPr>
              <a:t>Mrs. Anna Connell’s</a:t>
            </a:r>
          </a:p>
          <a:p>
            <a:pPr algn="ctr"/>
            <a:r>
              <a:rPr lang="en-US" sz="4800" dirty="0" smtClean="0">
                <a:solidFill>
                  <a:srgbClr val="FF6699"/>
                </a:solidFill>
                <a:latin typeface="MJHappyInstaversary" panose="02000603000000000000" pitchFamily="2" charset="0"/>
                <a:ea typeface="MJHappyInstaversary" panose="02000603000000000000" pitchFamily="2" charset="0"/>
              </a:rPr>
              <a:t>2</a:t>
            </a:r>
            <a:r>
              <a:rPr lang="en-US" sz="4800" baseline="30000" dirty="0" smtClean="0">
                <a:solidFill>
                  <a:srgbClr val="FF6699"/>
                </a:solidFill>
                <a:latin typeface="MJHappyInstaversary" panose="02000603000000000000" pitchFamily="2" charset="0"/>
                <a:ea typeface="MJHappyInstaversary" panose="02000603000000000000" pitchFamily="2" charset="0"/>
              </a:rPr>
              <a:t>nd</a:t>
            </a:r>
            <a:r>
              <a:rPr lang="en-US" sz="4800" dirty="0" smtClean="0">
                <a:solidFill>
                  <a:srgbClr val="FF6699"/>
                </a:solidFill>
                <a:latin typeface="MJHappyInstaversary" panose="02000603000000000000" pitchFamily="2" charset="0"/>
                <a:ea typeface="MJHappyInstaversary" panose="02000603000000000000" pitchFamily="2" charset="0"/>
              </a:rPr>
              <a:t> Grade Class</a:t>
            </a:r>
          </a:p>
          <a:p>
            <a:pPr algn="ctr"/>
            <a:endParaRPr lang="en-US" sz="4800" dirty="0">
              <a:solidFill>
                <a:srgbClr val="FF6699"/>
              </a:solidFill>
              <a:latin typeface="MJHappyInstaversary" panose="02000603000000000000" pitchFamily="2" charset="0"/>
              <a:ea typeface="MJHappyInstaversary" panose="02000603000000000000" pitchFamily="2" charset="0"/>
            </a:endParaRPr>
          </a:p>
          <a:p>
            <a:pPr algn="ctr"/>
            <a:endParaRPr lang="en-US" sz="4800" dirty="0"/>
          </a:p>
        </p:txBody>
      </p:sp>
    </p:spTree>
    <p:extLst>
      <p:ext uri="{BB962C8B-B14F-4D97-AF65-F5344CB8AC3E}">
        <p14:creationId xmlns:p14="http://schemas.microsoft.com/office/powerpoint/2010/main" val="234224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275879" y="3460622"/>
            <a:ext cx="9151150" cy="5016758"/>
          </a:xfrm>
          <a:prstGeom prst="rect">
            <a:avLst/>
          </a:prstGeom>
          <a:noFill/>
        </p:spPr>
        <p:txBody>
          <a:bodyPr wrap="square" rtlCol="0">
            <a:spAutoFit/>
          </a:bodyPr>
          <a:lstStyle/>
          <a:p>
            <a:pPr marL="571500" indent="-571500" algn="ctr">
              <a:buFont typeface="Arial" panose="020B0604020202020204" pitchFamily="34" charset="0"/>
              <a:buChar char="•"/>
            </a:pPr>
            <a:r>
              <a:rPr lang="en-US" sz="3200" dirty="0" smtClean="0">
                <a:solidFill>
                  <a:srgbClr val="FF6699"/>
                </a:solidFill>
                <a:latin typeface="Ckgoodandfat" panose="02000603000000000000" pitchFamily="2" charset="0"/>
                <a:ea typeface="Ckgoodandfat" panose="02000603000000000000" pitchFamily="2" charset="0"/>
              </a:rPr>
              <a:t>Weekly Spelling Test is on Friday</a:t>
            </a:r>
          </a:p>
          <a:p>
            <a:pPr marL="571500" indent="-571500" algn="ctr">
              <a:buFont typeface="Arial" panose="020B0604020202020204" pitchFamily="34" charset="0"/>
              <a:buChar char="•"/>
            </a:pPr>
            <a:r>
              <a:rPr lang="en-US" sz="3200" dirty="0" err="1" smtClean="0">
                <a:solidFill>
                  <a:srgbClr val="FF6699"/>
                </a:solidFill>
                <a:latin typeface="Ckgoodandfat" panose="02000603000000000000" pitchFamily="2" charset="0"/>
                <a:ea typeface="Ckgoodandfat" panose="02000603000000000000" pitchFamily="2" charset="0"/>
              </a:rPr>
              <a:t>Sonday</a:t>
            </a:r>
            <a:r>
              <a:rPr lang="en-US" sz="3200" dirty="0" smtClean="0">
                <a:solidFill>
                  <a:srgbClr val="FF6699"/>
                </a:solidFill>
                <a:latin typeface="Ckgoodandfat" panose="02000603000000000000" pitchFamily="2" charset="0"/>
                <a:ea typeface="Ckgoodandfat" panose="02000603000000000000" pitchFamily="2" charset="0"/>
              </a:rPr>
              <a:t> Phonics Tests and sight word test weekly</a:t>
            </a:r>
          </a:p>
          <a:p>
            <a:pPr marL="571500" indent="-571500" algn="ctr">
              <a:buFont typeface="Arial" panose="020B0604020202020204" pitchFamily="34" charset="0"/>
              <a:buChar char="•"/>
            </a:pPr>
            <a:r>
              <a:rPr lang="en-US" sz="3200" dirty="0" smtClean="0">
                <a:solidFill>
                  <a:srgbClr val="FF6699"/>
                </a:solidFill>
                <a:latin typeface="Ckgoodandfat" panose="02000603000000000000" pitchFamily="2" charset="0"/>
                <a:ea typeface="Ckgoodandfat" panose="02000603000000000000" pitchFamily="2" charset="0"/>
              </a:rPr>
              <a:t>Weekly Spiral Review Quiz is on Friday</a:t>
            </a:r>
          </a:p>
          <a:p>
            <a:pPr marL="571500" indent="-571500" algn="ctr">
              <a:buFont typeface="Arial" panose="020B0604020202020204" pitchFamily="34" charset="0"/>
              <a:buChar char="•"/>
            </a:pPr>
            <a:r>
              <a:rPr lang="en-US" sz="3200" dirty="0" smtClean="0">
                <a:solidFill>
                  <a:srgbClr val="FF6699"/>
                </a:solidFill>
                <a:latin typeface="Ckgoodandfat" panose="02000603000000000000" pitchFamily="2" charset="0"/>
                <a:ea typeface="Ckgoodandfat" panose="02000603000000000000" pitchFamily="2" charset="0"/>
              </a:rPr>
              <a:t>Daily Grades</a:t>
            </a:r>
          </a:p>
          <a:p>
            <a:pPr marL="571500" indent="-571500" algn="ctr">
              <a:buFont typeface="Arial" panose="020B0604020202020204" pitchFamily="34" charset="0"/>
              <a:buChar char="•"/>
            </a:pPr>
            <a:r>
              <a:rPr lang="en-US" sz="3200" dirty="0" smtClean="0">
                <a:solidFill>
                  <a:srgbClr val="FF6699"/>
                </a:solidFill>
                <a:latin typeface="Ckgoodandfat" panose="02000603000000000000" pitchFamily="2" charset="0"/>
                <a:ea typeface="Ckgoodandfat" panose="02000603000000000000" pitchFamily="2" charset="0"/>
              </a:rPr>
              <a:t>Grammar </a:t>
            </a:r>
            <a:r>
              <a:rPr lang="en-US" sz="3200" dirty="0" smtClean="0">
                <a:solidFill>
                  <a:srgbClr val="FF6699"/>
                </a:solidFill>
                <a:latin typeface="Ckgoodandfat" panose="02000603000000000000" pitchFamily="2" charset="0"/>
                <a:ea typeface="Ckgoodandfat" panose="02000603000000000000" pitchFamily="2" charset="0"/>
              </a:rPr>
              <a:t>Tests</a:t>
            </a:r>
          </a:p>
          <a:p>
            <a:pPr marL="571500" indent="-571500" algn="ctr">
              <a:buFont typeface="Arial" panose="020B0604020202020204" pitchFamily="34" charset="0"/>
              <a:buChar char="•"/>
            </a:pPr>
            <a:r>
              <a:rPr lang="en-US" sz="3200" dirty="0" smtClean="0">
                <a:solidFill>
                  <a:srgbClr val="FF6699"/>
                </a:solidFill>
                <a:latin typeface="Ckgoodandfat" panose="02000603000000000000" pitchFamily="2" charset="0"/>
                <a:ea typeface="Ckgoodandfat" panose="02000603000000000000" pitchFamily="2" charset="0"/>
              </a:rPr>
              <a:t>Comprehension review</a:t>
            </a:r>
            <a:endParaRPr lang="en-US" sz="3200" dirty="0">
              <a:solidFill>
                <a:srgbClr val="FF6699"/>
              </a:solidFill>
              <a:latin typeface="Ckgoodandfat" panose="02000603000000000000" pitchFamily="2" charset="0"/>
              <a:ea typeface="Ckgoodandfat" panose="02000603000000000000" pitchFamily="2" charset="0"/>
            </a:endParaRPr>
          </a:p>
          <a:p>
            <a:pPr marL="571500" indent="-571500" algn="ctr">
              <a:buFont typeface="Wingdings" panose="05000000000000000000" pitchFamily="2" charset="2"/>
              <a:buChar char="v"/>
            </a:pPr>
            <a:r>
              <a:rPr lang="en-US" sz="3200" dirty="0" smtClean="0">
                <a:solidFill>
                  <a:srgbClr val="FF6699"/>
                </a:solidFill>
                <a:latin typeface="Ckgoodandfat" panose="02000603000000000000" pitchFamily="2" charset="0"/>
                <a:ea typeface="Ckgoodandfat" panose="02000603000000000000" pitchFamily="2" charset="0"/>
              </a:rPr>
              <a:t>Focus on fluency and comprehension</a:t>
            </a:r>
          </a:p>
          <a:p>
            <a:pPr algn="ctr"/>
            <a:endParaRPr lang="en-US" sz="4800" dirty="0" smtClean="0"/>
          </a:p>
          <a:p>
            <a:pPr algn="ctr"/>
            <a:endParaRPr lang="en-US" sz="4800" dirty="0"/>
          </a:p>
        </p:txBody>
      </p:sp>
    </p:spTree>
    <p:extLst>
      <p:ext uri="{BB962C8B-B14F-4D97-AF65-F5344CB8AC3E}">
        <p14:creationId xmlns:p14="http://schemas.microsoft.com/office/powerpoint/2010/main" val="255759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398154" y="3547707"/>
            <a:ext cx="10854708" cy="1938992"/>
          </a:xfrm>
          <a:prstGeom prst="rect">
            <a:avLst/>
          </a:prstGeom>
          <a:noFill/>
        </p:spPr>
        <p:txBody>
          <a:bodyPr wrap="square" rtlCol="0">
            <a:spAutoFit/>
          </a:bodyPr>
          <a:lstStyle/>
          <a:p>
            <a:pPr marL="571500" indent="-571500" algn="ctr">
              <a:buFont typeface="Arial" panose="020B0604020202020204" pitchFamily="34" charset="0"/>
              <a:buChar char="•"/>
            </a:pPr>
            <a:r>
              <a:rPr lang="en-US" sz="4000" b="1" dirty="0" smtClean="0">
                <a:solidFill>
                  <a:srgbClr val="FF6699"/>
                </a:solidFill>
                <a:latin typeface="Ckgoodandfat" panose="02000603000000000000" pitchFamily="2" charset="0"/>
                <a:ea typeface="Ckgoodandfat" panose="02000603000000000000" pitchFamily="2" charset="0"/>
              </a:rPr>
              <a:t>Addition </a:t>
            </a:r>
            <a:r>
              <a:rPr lang="en-US" sz="4000" b="1" dirty="0" smtClean="0">
                <a:solidFill>
                  <a:srgbClr val="FF6699"/>
                </a:solidFill>
                <a:latin typeface="Ckgoodandfat" panose="02000603000000000000" pitchFamily="2" charset="0"/>
                <a:ea typeface="Ckgoodandfat" panose="02000603000000000000" pitchFamily="2" charset="0"/>
              </a:rPr>
              <a:t>and Subtraction</a:t>
            </a:r>
          </a:p>
          <a:p>
            <a:pPr marL="571500" indent="-571500" algn="ctr">
              <a:buFont typeface="Arial" panose="020B0604020202020204" pitchFamily="34" charset="0"/>
              <a:buChar char="•"/>
            </a:pPr>
            <a:r>
              <a:rPr lang="en-US" sz="4000" b="1" dirty="0" smtClean="0">
                <a:solidFill>
                  <a:srgbClr val="FF6699"/>
                </a:solidFill>
                <a:latin typeface="Ckgoodandfat" panose="02000603000000000000" pitchFamily="2" charset="0"/>
                <a:ea typeface="Ckgoodandfat" panose="02000603000000000000" pitchFamily="2" charset="0"/>
              </a:rPr>
              <a:t>Daily </a:t>
            </a:r>
            <a:r>
              <a:rPr lang="en-US" sz="4000" b="1" dirty="0" smtClean="0">
                <a:solidFill>
                  <a:srgbClr val="FF6699"/>
                </a:solidFill>
                <a:latin typeface="Ckgoodandfat" panose="02000603000000000000" pitchFamily="2" charset="0"/>
                <a:ea typeface="Ckgoodandfat" panose="02000603000000000000" pitchFamily="2" charset="0"/>
              </a:rPr>
              <a:t>grades </a:t>
            </a:r>
          </a:p>
          <a:p>
            <a:pPr marL="571500" indent="-571500" algn="ctr">
              <a:buFont typeface="Arial" panose="020B0604020202020204" pitchFamily="34" charset="0"/>
              <a:buChar char="•"/>
            </a:pPr>
            <a:r>
              <a:rPr lang="en-US" sz="4000" b="1" dirty="0" smtClean="0">
                <a:solidFill>
                  <a:srgbClr val="FF6699"/>
                </a:solidFill>
                <a:latin typeface="Ckgoodandfat" panose="02000603000000000000" pitchFamily="2" charset="0"/>
                <a:ea typeface="Ckgoodandfat" panose="02000603000000000000" pitchFamily="2" charset="0"/>
              </a:rPr>
              <a:t>Study guides and unit test</a:t>
            </a:r>
          </a:p>
        </p:txBody>
      </p:sp>
    </p:spTree>
    <p:extLst>
      <p:ext uri="{BB962C8B-B14F-4D97-AF65-F5344CB8AC3E}">
        <p14:creationId xmlns:p14="http://schemas.microsoft.com/office/powerpoint/2010/main" val="68941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sp>
        <p:nvSpPr>
          <p:cNvPr id="4" name="TextBox 3"/>
          <p:cNvSpPr txBox="1"/>
          <p:nvPr/>
        </p:nvSpPr>
        <p:spPr>
          <a:xfrm>
            <a:off x="1170969" y="2960591"/>
            <a:ext cx="7716461" cy="3970318"/>
          </a:xfrm>
          <a:prstGeom prst="rect">
            <a:avLst/>
          </a:prstGeom>
          <a:noFill/>
        </p:spPr>
        <p:txBody>
          <a:bodyPr wrap="square" rtlCol="0">
            <a:spAutoFit/>
          </a:bodyPr>
          <a:lstStyle/>
          <a:p>
            <a:r>
              <a:rPr lang="en-US" sz="2800" b="1" dirty="0"/>
              <a:t> </a:t>
            </a:r>
          </a:p>
          <a:p>
            <a:pPr algn="ctr"/>
            <a:r>
              <a:rPr lang="en-US" sz="2800" b="1" dirty="0">
                <a:solidFill>
                  <a:srgbClr val="FF6699"/>
                </a:solidFill>
                <a:latin typeface="Ckgoodandfat" panose="02000603000000000000" pitchFamily="2" charset="0"/>
                <a:ea typeface="Ckgoodandfat" panose="02000603000000000000" pitchFamily="2" charset="0"/>
              </a:rPr>
              <a:t>When you send money to school, please </a:t>
            </a:r>
            <a:endParaRPr lang="en-US" sz="2800" b="1" dirty="0" smtClean="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always </a:t>
            </a:r>
            <a:r>
              <a:rPr lang="en-US" sz="2800" b="1" dirty="0">
                <a:solidFill>
                  <a:srgbClr val="FF6699"/>
                </a:solidFill>
                <a:latin typeface="Ckgoodandfat" panose="02000603000000000000" pitchFamily="2" charset="0"/>
                <a:ea typeface="Ckgoodandfat" panose="02000603000000000000" pitchFamily="2" charset="0"/>
              </a:rPr>
              <a:t>send exact change.  We will not </a:t>
            </a:r>
            <a:r>
              <a:rPr lang="en-US" sz="2800" b="1" dirty="0" smtClean="0">
                <a:solidFill>
                  <a:srgbClr val="FF6699"/>
                </a:solidFill>
                <a:latin typeface="Ckgoodandfat" panose="02000603000000000000" pitchFamily="2" charset="0"/>
                <a:ea typeface="Ckgoodandfat" panose="02000603000000000000" pitchFamily="2" charset="0"/>
              </a:rPr>
              <a:t>be</a:t>
            </a:r>
          </a:p>
          <a:p>
            <a:pPr algn="ctr"/>
            <a:r>
              <a:rPr lang="en-US" sz="2800" b="1" dirty="0" smtClean="0">
                <a:solidFill>
                  <a:srgbClr val="FF6699"/>
                </a:solidFill>
                <a:latin typeface="Ckgoodandfat" panose="02000603000000000000" pitchFamily="2" charset="0"/>
                <a:ea typeface="Ckgoodandfat" panose="02000603000000000000" pitchFamily="2" charset="0"/>
              </a:rPr>
              <a:t> </a:t>
            </a:r>
            <a:r>
              <a:rPr lang="en-US" sz="2800" b="1" dirty="0">
                <a:solidFill>
                  <a:srgbClr val="FF6699"/>
                </a:solidFill>
                <a:latin typeface="Ckgoodandfat" panose="02000603000000000000" pitchFamily="2" charset="0"/>
                <a:ea typeface="Ckgoodandfat" panose="02000603000000000000" pitchFamily="2" charset="0"/>
              </a:rPr>
              <a:t>able to provide change.  If you have </a:t>
            </a:r>
            <a:r>
              <a:rPr lang="en-US" sz="2800" b="1" dirty="0" smtClean="0">
                <a:solidFill>
                  <a:srgbClr val="FF6699"/>
                </a:solidFill>
                <a:latin typeface="Ckgoodandfat" panose="02000603000000000000" pitchFamily="2" charset="0"/>
                <a:ea typeface="Ckgoodandfat" panose="02000603000000000000" pitchFamily="2" charset="0"/>
              </a:rPr>
              <a:t>more</a:t>
            </a:r>
          </a:p>
          <a:p>
            <a:pPr algn="ctr"/>
            <a:r>
              <a:rPr lang="en-US" sz="2800" b="1" dirty="0" smtClean="0">
                <a:solidFill>
                  <a:srgbClr val="FF6699"/>
                </a:solidFill>
                <a:latin typeface="Ckgoodandfat" panose="02000603000000000000" pitchFamily="2" charset="0"/>
                <a:ea typeface="Ckgoodandfat" panose="02000603000000000000" pitchFamily="2" charset="0"/>
              </a:rPr>
              <a:t> </a:t>
            </a:r>
            <a:r>
              <a:rPr lang="en-US" sz="2800" b="1" dirty="0">
                <a:solidFill>
                  <a:srgbClr val="FF6699"/>
                </a:solidFill>
                <a:latin typeface="Ckgoodandfat" panose="02000603000000000000" pitchFamily="2" charset="0"/>
                <a:ea typeface="Ckgoodandfat" panose="02000603000000000000" pitchFamily="2" charset="0"/>
              </a:rPr>
              <a:t>than one child in the school, you should not combine funds into one check.   Please </a:t>
            </a:r>
            <a:endParaRPr lang="en-US" sz="2800" b="1" dirty="0" smtClean="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label </a:t>
            </a:r>
            <a:r>
              <a:rPr lang="en-US" sz="2800" b="1" dirty="0">
                <a:solidFill>
                  <a:srgbClr val="FF6699"/>
                </a:solidFill>
                <a:latin typeface="Ckgoodandfat" panose="02000603000000000000" pitchFamily="2" charset="0"/>
                <a:ea typeface="Ckgoodandfat" panose="02000603000000000000" pitchFamily="2" charset="0"/>
              </a:rPr>
              <a:t>any money that is sent to school.  </a:t>
            </a:r>
            <a:endParaRPr lang="en-US" sz="2800" b="1" dirty="0" smtClean="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Money </a:t>
            </a:r>
            <a:r>
              <a:rPr lang="en-US" sz="2800" b="1" dirty="0">
                <a:solidFill>
                  <a:srgbClr val="FF6699"/>
                </a:solidFill>
                <a:latin typeface="Ckgoodandfat" panose="02000603000000000000" pitchFamily="2" charset="0"/>
                <a:ea typeface="Ckgoodandfat" panose="02000603000000000000" pitchFamily="2" charset="0"/>
              </a:rPr>
              <a:t>should be in the zipper pouch of </a:t>
            </a:r>
            <a:endParaRPr lang="en-US" sz="2800" b="1" dirty="0" smtClean="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the </a:t>
            </a:r>
            <a:r>
              <a:rPr lang="en-US" sz="2800" b="1" dirty="0">
                <a:solidFill>
                  <a:srgbClr val="FF6699"/>
                </a:solidFill>
                <a:latin typeface="Ckgoodandfat" panose="02000603000000000000" pitchFamily="2" charset="0"/>
                <a:ea typeface="Ckgoodandfat" panose="02000603000000000000" pitchFamily="2" charset="0"/>
              </a:rPr>
              <a:t>student binder.</a:t>
            </a:r>
          </a:p>
        </p:txBody>
      </p:sp>
      <p:sp>
        <p:nvSpPr>
          <p:cNvPr id="7" name="TextBox 6"/>
          <p:cNvSpPr txBox="1"/>
          <p:nvPr/>
        </p:nvSpPr>
        <p:spPr>
          <a:xfrm>
            <a:off x="676019" y="541888"/>
            <a:ext cx="5820229" cy="1446550"/>
          </a:xfrm>
          <a:prstGeom prst="rect">
            <a:avLst/>
          </a:prstGeom>
          <a:noFill/>
        </p:spPr>
        <p:txBody>
          <a:bodyPr wrap="square" rtlCol="0">
            <a:spAutoFit/>
          </a:bodyPr>
          <a:lstStyle/>
          <a:p>
            <a:r>
              <a:rPr lang="en-US" sz="8800" b="1" dirty="0" smtClean="0">
                <a:solidFill>
                  <a:srgbClr val="48CCBF"/>
                </a:solidFill>
                <a:latin typeface="MJMeanMuggin" panose="02000603000000000000" pitchFamily="2" charset="0"/>
                <a:ea typeface="MJMeanMuggin" panose="02000603000000000000" pitchFamily="2" charset="0"/>
              </a:rPr>
              <a:t>Money</a:t>
            </a:r>
            <a:endParaRPr lang="en-US" sz="8800" dirty="0">
              <a:solidFill>
                <a:srgbClr val="48CCBF"/>
              </a:solidFill>
              <a:latin typeface="MJMeanMuggin" panose="02000603000000000000" pitchFamily="2" charset="0"/>
              <a:ea typeface="MJMeanMuggin" panose="02000603000000000000" pitchFamily="2" charset="0"/>
            </a:endParaRPr>
          </a:p>
        </p:txBody>
      </p:sp>
    </p:spTree>
    <p:extLst>
      <p:ext uri="{BB962C8B-B14F-4D97-AF65-F5344CB8AC3E}">
        <p14:creationId xmlns:p14="http://schemas.microsoft.com/office/powerpoint/2010/main" val="399586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TextBox 3"/>
          <p:cNvSpPr txBox="1"/>
          <p:nvPr/>
        </p:nvSpPr>
        <p:spPr>
          <a:xfrm>
            <a:off x="1170969" y="3265391"/>
            <a:ext cx="7716461" cy="3970318"/>
          </a:xfrm>
          <a:prstGeom prst="rect">
            <a:avLst/>
          </a:prstGeom>
          <a:noFill/>
        </p:spPr>
        <p:txBody>
          <a:bodyPr wrap="square" rtlCol="0">
            <a:spAutoFit/>
          </a:bodyPr>
          <a:lstStyle/>
          <a:p>
            <a:pPr algn="ctr"/>
            <a:r>
              <a:rPr lang="en-US" sz="3600" b="1" dirty="0" smtClean="0">
                <a:solidFill>
                  <a:srgbClr val="FF6699"/>
                </a:solidFill>
                <a:latin typeface="Ckgoodandfat" panose="02000603000000000000" pitchFamily="2" charset="0"/>
                <a:ea typeface="Ckgoodandfat" panose="02000603000000000000" pitchFamily="2" charset="0"/>
              </a:rPr>
              <a:t>Newsletters </a:t>
            </a:r>
            <a:r>
              <a:rPr lang="en-US" sz="3600" b="1" dirty="0">
                <a:solidFill>
                  <a:srgbClr val="FF6699"/>
                </a:solidFill>
                <a:latin typeface="Ckgoodandfat" panose="02000603000000000000" pitchFamily="2" charset="0"/>
                <a:ea typeface="Ckgoodandfat" panose="02000603000000000000" pitchFamily="2" charset="0"/>
              </a:rPr>
              <a:t>will go home in your student’s binder every week. The newsletter will include information specific to that particular week such as weekly topics, etc.  Newsletters will also be available on the class </a:t>
            </a:r>
            <a:r>
              <a:rPr lang="en-US" sz="3600" b="1" dirty="0" smtClean="0">
                <a:solidFill>
                  <a:srgbClr val="FF6699"/>
                </a:solidFill>
                <a:latin typeface="Ckgoodandfat" panose="02000603000000000000" pitchFamily="2" charset="0"/>
                <a:ea typeface="Ckgoodandfat" panose="02000603000000000000" pitchFamily="2" charset="0"/>
              </a:rPr>
              <a:t>DOJO.</a:t>
            </a:r>
            <a:endParaRPr lang="en-US" sz="3600" b="1" dirty="0">
              <a:solidFill>
                <a:srgbClr val="FF6699"/>
              </a:solidFill>
              <a:latin typeface="Ckgoodandfat" panose="02000603000000000000" pitchFamily="2" charset="0"/>
              <a:ea typeface="Ckgoodandfat" panose="02000603000000000000" pitchFamily="2" charset="0"/>
            </a:endParaRPr>
          </a:p>
        </p:txBody>
      </p:sp>
      <p:sp>
        <p:nvSpPr>
          <p:cNvPr id="7" name="TextBox 6"/>
          <p:cNvSpPr txBox="1"/>
          <p:nvPr/>
        </p:nvSpPr>
        <p:spPr>
          <a:xfrm>
            <a:off x="278453" y="186146"/>
            <a:ext cx="5820229" cy="1446550"/>
          </a:xfrm>
          <a:prstGeom prst="rect">
            <a:avLst/>
          </a:prstGeom>
          <a:noFill/>
        </p:spPr>
        <p:txBody>
          <a:bodyPr wrap="square" rtlCol="0">
            <a:spAutoFit/>
          </a:bodyPr>
          <a:lstStyle/>
          <a:p>
            <a:r>
              <a:rPr lang="en-US" sz="8800" b="1" dirty="0" smtClean="0">
                <a:solidFill>
                  <a:srgbClr val="86E87E"/>
                </a:solidFill>
                <a:latin typeface="MJMeanMuggin" panose="02000603000000000000" pitchFamily="2" charset="0"/>
                <a:ea typeface="MJMeanMuggin" panose="02000603000000000000" pitchFamily="2" charset="0"/>
              </a:rPr>
              <a:t>Newsletter</a:t>
            </a:r>
            <a:endParaRPr lang="en-US" sz="8800" dirty="0">
              <a:solidFill>
                <a:srgbClr val="86E87E"/>
              </a:solidFill>
              <a:latin typeface="MJMeanMuggin" panose="02000603000000000000" pitchFamily="2" charset="0"/>
              <a:ea typeface="MJMeanMuggin" panose="02000603000000000000" pitchFamily="2" charset="0"/>
            </a:endParaRPr>
          </a:p>
        </p:txBody>
      </p:sp>
    </p:spTree>
    <p:extLst>
      <p:ext uri="{BB962C8B-B14F-4D97-AF65-F5344CB8AC3E}">
        <p14:creationId xmlns:p14="http://schemas.microsoft.com/office/powerpoint/2010/main" val="130918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TextBox 3"/>
          <p:cNvSpPr txBox="1"/>
          <p:nvPr/>
        </p:nvSpPr>
        <p:spPr>
          <a:xfrm>
            <a:off x="1170969" y="3018649"/>
            <a:ext cx="7716461" cy="2677656"/>
          </a:xfrm>
          <a:prstGeom prst="rect">
            <a:avLst/>
          </a:prstGeom>
          <a:noFill/>
        </p:spPr>
        <p:txBody>
          <a:bodyPr wrap="square" rtlCol="0">
            <a:spAutoFit/>
          </a:bodyPr>
          <a:lstStyle/>
          <a:p>
            <a:pPr algn="ctr"/>
            <a:endParaRPr lang="en-US" sz="2800" b="1" dirty="0"/>
          </a:p>
          <a:p>
            <a:pPr algn="ctr"/>
            <a:r>
              <a:rPr lang="en-US" sz="2800" b="1" dirty="0">
                <a:solidFill>
                  <a:srgbClr val="FF6699"/>
                </a:solidFill>
                <a:latin typeface="Ckgoodandfat" panose="02000603000000000000" pitchFamily="2" charset="0"/>
                <a:ea typeface="Ckgoodandfat" panose="02000603000000000000" pitchFamily="2" charset="0"/>
              </a:rPr>
              <a:t>Please send a snack with your child each day.  Please be mindful that we may be working while eating.  Messy snacks will NOT be permitted.  Microwaves and refrigerators are NOT available for student use.  </a:t>
            </a:r>
            <a:r>
              <a:rPr lang="en-US" sz="2800" b="1" dirty="0" smtClean="0">
                <a:solidFill>
                  <a:srgbClr val="FF6699"/>
                </a:solidFill>
                <a:latin typeface="Ckgoodandfat" panose="02000603000000000000" pitchFamily="2" charset="0"/>
                <a:ea typeface="Ckgoodandfat" panose="02000603000000000000" pitchFamily="2" charset="0"/>
              </a:rPr>
              <a:t>Water is recommended.</a:t>
            </a:r>
            <a:endParaRPr lang="en-US" sz="2800" b="1" dirty="0">
              <a:solidFill>
                <a:srgbClr val="FF6699"/>
              </a:solidFill>
              <a:latin typeface="Ckgoodandfat" panose="02000603000000000000" pitchFamily="2" charset="0"/>
              <a:ea typeface="Ckgoodandfat" panose="02000603000000000000" pitchFamily="2" charset="0"/>
            </a:endParaRPr>
          </a:p>
        </p:txBody>
      </p:sp>
      <p:sp>
        <p:nvSpPr>
          <p:cNvPr id="7" name="TextBox 6"/>
          <p:cNvSpPr txBox="1"/>
          <p:nvPr/>
        </p:nvSpPr>
        <p:spPr>
          <a:xfrm>
            <a:off x="725714" y="307910"/>
            <a:ext cx="5820229" cy="769441"/>
          </a:xfrm>
          <a:prstGeom prst="rect">
            <a:avLst/>
          </a:prstGeom>
          <a:noFill/>
        </p:spPr>
        <p:txBody>
          <a:bodyPr wrap="square" rtlCol="0">
            <a:spAutoFit/>
          </a:bodyPr>
          <a:lstStyle/>
          <a:p>
            <a:r>
              <a:rPr lang="en-US" sz="4400" b="1" dirty="0" smtClean="0">
                <a:solidFill>
                  <a:srgbClr val="48CCBF"/>
                </a:solidFill>
              </a:rPr>
              <a:t>Snacks</a:t>
            </a:r>
            <a:endParaRPr lang="en-US" sz="4400" dirty="0">
              <a:solidFill>
                <a:srgbClr val="48CCBF"/>
              </a:solidFill>
            </a:endParaRPr>
          </a:p>
        </p:txBody>
      </p:sp>
    </p:spTree>
    <p:extLst>
      <p:ext uri="{BB962C8B-B14F-4D97-AF65-F5344CB8AC3E}">
        <p14:creationId xmlns:p14="http://schemas.microsoft.com/office/powerpoint/2010/main" val="162452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936728" y="3269758"/>
            <a:ext cx="7904729" cy="3416320"/>
          </a:xfrm>
          <a:prstGeom prst="rect">
            <a:avLst/>
          </a:prstGeom>
          <a:noFill/>
        </p:spPr>
        <p:txBody>
          <a:bodyPr wrap="none" rtlCol="0">
            <a:spAutoFit/>
          </a:bodyPr>
          <a:lstStyle/>
          <a:p>
            <a:pPr algn="ctr"/>
            <a:r>
              <a:rPr lang="en-US" sz="4800" dirty="0" smtClean="0">
                <a:hlinkClick r:id="rId3"/>
              </a:rPr>
              <a:t>aconnell@tipton-county.com</a:t>
            </a:r>
            <a:endParaRPr lang="en-US" sz="4800" dirty="0" smtClean="0"/>
          </a:p>
          <a:p>
            <a:pPr algn="ctr"/>
            <a:r>
              <a:rPr lang="en-US" sz="4800" dirty="0" smtClean="0">
                <a:solidFill>
                  <a:srgbClr val="FF6699"/>
                </a:solidFill>
                <a:latin typeface="Ckgoodandfat" panose="02000603000000000000" pitchFamily="2" charset="0"/>
                <a:ea typeface="Ckgoodandfat" panose="02000603000000000000" pitchFamily="2" charset="0"/>
              </a:rPr>
              <a:t>Class dojo is always a </a:t>
            </a:r>
          </a:p>
          <a:p>
            <a:pPr algn="ctr"/>
            <a:r>
              <a:rPr lang="en-US" sz="4800" dirty="0" smtClean="0">
                <a:solidFill>
                  <a:srgbClr val="FF6699"/>
                </a:solidFill>
                <a:latin typeface="Ckgoodandfat" panose="02000603000000000000" pitchFamily="2" charset="0"/>
                <a:ea typeface="Ckgoodandfat" panose="02000603000000000000" pitchFamily="2" charset="0"/>
              </a:rPr>
              <a:t>great way to reach me.</a:t>
            </a:r>
          </a:p>
          <a:p>
            <a:pPr algn="ctr"/>
            <a:r>
              <a:rPr lang="en-US" sz="4800" dirty="0" smtClean="0">
                <a:solidFill>
                  <a:srgbClr val="FF6699"/>
                </a:solidFill>
                <a:latin typeface="Ckgoodandfat" panose="02000603000000000000" pitchFamily="2" charset="0"/>
                <a:ea typeface="Ckgoodandfat" panose="02000603000000000000" pitchFamily="2" charset="0"/>
              </a:rPr>
              <a:t>901 581 1958</a:t>
            </a:r>
          </a:p>
          <a:p>
            <a:pPr algn="ctr"/>
            <a:r>
              <a:rPr lang="en-US" sz="2400" dirty="0" smtClean="0">
                <a:solidFill>
                  <a:srgbClr val="FF6699"/>
                </a:solidFill>
                <a:latin typeface="Ckgoodandfat" panose="02000603000000000000" pitchFamily="2" charset="0"/>
                <a:ea typeface="Ckgoodandfat" panose="02000603000000000000" pitchFamily="2" charset="0"/>
              </a:rPr>
              <a:t>If I do not respond, call the school if changes in transportation.</a:t>
            </a:r>
            <a:endParaRPr lang="en-US" sz="2400" dirty="0">
              <a:solidFill>
                <a:srgbClr val="FF6699"/>
              </a:solidFill>
              <a:latin typeface="Ckgoodandfat" panose="02000603000000000000" pitchFamily="2" charset="0"/>
              <a:ea typeface="Ckgoodandfat" panose="02000603000000000000" pitchFamily="2" charset="0"/>
            </a:endParaRPr>
          </a:p>
        </p:txBody>
      </p:sp>
    </p:spTree>
    <p:extLst>
      <p:ext uri="{BB962C8B-B14F-4D97-AF65-F5344CB8AC3E}">
        <p14:creationId xmlns:p14="http://schemas.microsoft.com/office/powerpoint/2010/main" val="352159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27379" y="3638938"/>
            <a:ext cx="2903360" cy="954107"/>
          </a:xfrm>
          <a:prstGeom prst="rect">
            <a:avLst/>
          </a:prstGeom>
          <a:noFill/>
        </p:spPr>
        <p:txBody>
          <a:bodyPr wrap="none" rtlCol="0">
            <a:spAutoFit/>
          </a:bodyPr>
          <a:lstStyle/>
          <a:p>
            <a:pPr algn="ctr"/>
            <a:r>
              <a:rPr lang="en-US" sz="2800" b="1" dirty="0" smtClean="0">
                <a:solidFill>
                  <a:srgbClr val="FF6699"/>
                </a:solidFill>
                <a:latin typeface="Ckgoodandfat" panose="02000603000000000000" pitchFamily="2" charset="0"/>
                <a:ea typeface="Ckgoodandfat" panose="02000603000000000000" pitchFamily="2" charset="0"/>
              </a:rPr>
              <a:t>Follow directions</a:t>
            </a:r>
          </a:p>
          <a:p>
            <a:pPr algn="ctr"/>
            <a:r>
              <a:rPr lang="en-US" sz="2800" b="1" dirty="0" smtClean="0">
                <a:solidFill>
                  <a:srgbClr val="FF6699"/>
                </a:solidFill>
                <a:latin typeface="Ckgoodandfat" panose="02000603000000000000" pitchFamily="2" charset="0"/>
                <a:ea typeface="Ckgoodandfat" panose="02000603000000000000" pitchFamily="2" charset="0"/>
              </a:rPr>
              <a:t>respectfully</a:t>
            </a:r>
            <a:endParaRPr lang="en-US" sz="2800" b="1" dirty="0">
              <a:solidFill>
                <a:srgbClr val="FF6699"/>
              </a:solidFill>
              <a:latin typeface="Ckgoodandfat" panose="02000603000000000000" pitchFamily="2" charset="0"/>
              <a:ea typeface="Ckgoodandfat" panose="02000603000000000000" pitchFamily="2" charset="0"/>
            </a:endParaRPr>
          </a:p>
        </p:txBody>
      </p:sp>
      <p:sp>
        <p:nvSpPr>
          <p:cNvPr id="4" name="TextBox 3"/>
          <p:cNvSpPr txBox="1"/>
          <p:nvPr/>
        </p:nvSpPr>
        <p:spPr>
          <a:xfrm>
            <a:off x="4145187" y="3638937"/>
            <a:ext cx="2165978" cy="954107"/>
          </a:xfrm>
          <a:prstGeom prst="rect">
            <a:avLst/>
          </a:prstGeom>
          <a:noFill/>
        </p:spPr>
        <p:txBody>
          <a:bodyPr wrap="none" rtlCol="0">
            <a:spAutoFit/>
          </a:bodyPr>
          <a:lstStyle/>
          <a:p>
            <a:pPr algn="ctr"/>
            <a:r>
              <a:rPr lang="en-US" sz="2800" b="1" dirty="0" smtClean="0">
                <a:solidFill>
                  <a:srgbClr val="FF6699"/>
                </a:solidFill>
                <a:latin typeface="Ckgoodandfat" panose="02000603000000000000" pitchFamily="2" charset="0"/>
                <a:ea typeface="Ckgoodandfat" panose="02000603000000000000" pitchFamily="2" charset="0"/>
              </a:rPr>
              <a:t>Be respectful</a:t>
            </a:r>
          </a:p>
          <a:p>
            <a:pPr algn="ctr"/>
            <a:r>
              <a:rPr lang="en-US" sz="2800" b="1" dirty="0" smtClean="0">
                <a:solidFill>
                  <a:srgbClr val="FF6699"/>
                </a:solidFill>
                <a:latin typeface="Ckgoodandfat" panose="02000603000000000000" pitchFamily="2" charset="0"/>
                <a:ea typeface="Ckgoodandfat" panose="02000603000000000000" pitchFamily="2" charset="0"/>
              </a:rPr>
              <a:t>To others </a:t>
            </a:r>
            <a:endParaRPr lang="en-US" sz="2800" b="1" dirty="0">
              <a:solidFill>
                <a:srgbClr val="FF6699"/>
              </a:solidFill>
              <a:latin typeface="Ckgoodandfat" panose="02000603000000000000" pitchFamily="2" charset="0"/>
              <a:ea typeface="Ckgoodandfat" panose="02000603000000000000" pitchFamily="2" charset="0"/>
            </a:endParaRPr>
          </a:p>
        </p:txBody>
      </p:sp>
      <p:sp>
        <p:nvSpPr>
          <p:cNvPr id="5" name="TextBox 4"/>
          <p:cNvSpPr txBox="1"/>
          <p:nvPr/>
        </p:nvSpPr>
        <p:spPr>
          <a:xfrm>
            <a:off x="7167740" y="2946440"/>
            <a:ext cx="2924197" cy="954107"/>
          </a:xfrm>
          <a:prstGeom prst="rect">
            <a:avLst/>
          </a:prstGeom>
          <a:noFill/>
        </p:spPr>
        <p:txBody>
          <a:bodyPr wrap="none" rtlCol="0">
            <a:spAutoFit/>
          </a:bodyPr>
          <a:lstStyle/>
          <a:p>
            <a:pPr algn="ctr"/>
            <a:r>
              <a:rPr lang="en-US" sz="2800" b="1" dirty="0" smtClean="0">
                <a:solidFill>
                  <a:srgbClr val="FF6699"/>
                </a:solidFill>
                <a:latin typeface="Ckgoodandfat" panose="02000603000000000000" pitchFamily="2" charset="0"/>
                <a:ea typeface="Ckgoodandfat" panose="02000603000000000000" pitchFamily="2" charset="0"/>
              </a:rPr>
              <a:t>Respect the space</a:t>
            </a:r>
          </a:p>
          <a:p>
            <a:pPr algn="ctr"/>
            <a:r>
              <a:rPr lang="en-US" sz="2800" b="1" dirty="0" smtClean="0">
                <a:solidFill>
                  <a:srgbClr val="FF6699"/>
                </a:solidFill>
                <a:latin typeface="Ckgoodandfat" panose="02000603000000000000" pitchFamily="2" charset="0"/>
                <a:ea typeface="Ckgoodandfat" panose="02000603000000000000" pitchFamily="2" charset="0"/>
              </a:rPr>
              <a:t> of others </a:t>
            </a:r>
          </a:p>
        </p:txBody>
      </p:sp>
      <p:sp>
        <p:nvSpPr>
          <p:cNvPr id="6" name="TextBox 5"/>
          <p:cNvSpPr txBox="1"/>
          <p:nvPr/>
        </p:nvSpPr>
        <p:spPr>
          <a:xfrm>
            <a:off x="1730906" y="6186194"/>
            <a:ext cx="2388795" cy="523220"/>
          </a:xfrm>
          <a:prstGeom prst="rect">
            <a:avLst/>
          </a:prstGeom>
          <a:noFill/>
        </p:spPr>
        <p:txBody>
          <a:bodyPr wrap="none" rtlCol="0">
            <a:spAutoFit/>
          </a:bodyPr>
          <a:lstStyle/>
          <a:p>
            <a:pPr algn="ctr"/>
            <a:r>
              <a:rPr lang="en-US" sz="2800" b="1" dirty="0" smtClean="0">
                <a:solidFill>
                  <a:srgbClr val="FF6699"/>
                </a:solidFill>
                <a:latin typeface="Ckgoodandfat" panose="02000603000000000000" pitchFamily="2" charset="0"/>
                <a:ea typeface="Ckgoodandfat" panose="02000603000000000000" pitchFamily="2" charset="0"/>
              </a:rPr>
              <a:t>Be responsible</a:t>
            </a:r>
            <a:endParaRPr lang="en-US" sz="2800" b="1" dirty="0">
              <a:solidFill>
                <a:srgbClr val="FF6699"/>
              </a:solidFill>
              <a:latin typeface="Ckgoodandfat" panose="02000603000000000000" pitchFamily="2" charset="0"/>
              <a:ea typeface="Ckgoodandfat" panose="02000603000000000000" pitchFamily="2" charset="0"/>
            </a:endParaRPr>
          </a:p>
        </p:txBody>
      </p:sp>
      <p:sp>
        <p:nvSpPr>
          <p:cNvPr id="7" name="TextBox 6"/>
          <p:cNvSpPr txBox="1"/>
          <p:nvPr/>
        </p:nvSpPr>
        <p:spPr>
          <a:xfrm>
            <a:off x="6658288" y="5921112"/>
            <a:ext cx="1568058" cy="523220"/>
          </a:xfrm>
          <a:prstGeom prst="rect">
            <a:avLst/>
          </a:prstGeom>
          <a:noFill/>
        </p:spPr>
        <p:txBody>
          <a:bodyPr wrap="none" rtlCol="0">
            <a:spAutoFit/>
          </a:bodyPr>
          <a:lstStyle/>
          <a:p>
            <a:pPr algn="ctr"/>
            <a:r>
              <a:rPr lang="en-US" sz="2800" b="1" smtClean="0">
                <a:solidFill>
                  <a:srgbClr val="FF6699"/>
                </a:solidFill>
                <a:latin typeface="Ckgoodandfat" panose="02000603000000000000" pitchFamily="2" charset="0"/>
                <a:ea typeface="Ckgoodandfat" panose="02000603000000000000" pitchFamily="2" charset="0"/>
              </a:rPr>
              <a:t>Be SAFE!</a:t>
            </a:r>
            <a:endParaRPr lang="en-US" sz="2800" b="1" dirty="0" smtClean="0">
              <a:solidFill>
                <a:srgbClr val="FF6699"/>
              </a:solidFill>
              <a:latin typeface="Ckgoodandfat" panose="02000603000000000000" pitchFamily="2" charset="0"/>
              <a:ea typeface="Ckgoodandfat" panose="02000603000000000000" pitchFamily="2" charset="0"/>
            </a:endParaRPr>
          </a:p>
        </p:txBody>
      </p:sp>
    </p:spTree>
    <p:extLst>
      <p:ext uri="{BB962C8B-B14F-4D97-AF65-F5344CB8AC3E}">
        <p14:creationId xmlns:p14="http://schemas.microsoft.com/office/powerpoint/2010/main" val="2299935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6" name="TextBox 5"/>
          <p:cNvSpPr txBox="1"/>
          <p:nvPr/>
        </p:nvSpPr>
        <p:spPr>
          <a:xfrm>
            <a:off x="1545770" y="2728685"/>
            <a:ext cx="6734629" cy="3970318"/>
          </a:xfrm>
          <a:prstGeom prst="rect">
            <a:avLst/>
          </a:prstGeom>
          <a:noFill/>
        </p:spPr>
        <p:txBody>
          <a:bodyPr wrap="square" rtlCol="0">
            <a:spAutoFit/>
          </a:bodyPr>
          <a:lstStyle/>
          <a:p>
            <a:r>
              <a:rPr lang="en-US" sz="2800" b="1" dirty="0" smtClean="0">
                <a:solidFill>
                  <a:srgbClr val="FF6699"/>
                </a:solidFill>
                <a:latin typeface="Comic Sans MS" panose="030F0702030302020204" pitchFamily="66" charset="0"/>
              </a:rPr>
              <a:t> </a:t>
            </a:r>
            <a:endParaRPr lang="en-US" sz="2800" dirty="0">
              <a:solidFill>
                <a:srgbClr val="FF6699"/>
              </a:solidFill>
              <a:latin typeface="Comic Sans MS" panose="030F0702030302020204" pitchFamily="66" charset="0"/>
            </a:endParaRPr>
          </a:p>
          <a:p>
            <a:pPr algn="ctr"/>
            <a:r>
              <a:rPr lang="en-US" sz="2800" dirty="0">
                <a:solidFill>
                  <a:srgbClr val="FF6699"/>
                </a:solidFill>
                <a:latin typeface="Comic Sans MS" panose="030F0702030302020204" pitchFamily="66" charset="0"/>
              </a:rPr>
              <a:t> </a:t>
            </a:r>
          </a:p>
          <a:p>
            <a:pPr algn="ctr"/>
            <a:r>
              <a:rPr lang="en-US" sz="2800" b="1" dirty="0">
                <a:solidFill>
                  <a:srgbClr val="FF6699"/>
                </a:solidFill>
                <a:latin typeface="Ckgoodandfat" panose="02000603000000000000" pitchFamily="2" charset="0"/>
                <a:ea typeface="Ckgoodandfat" panose="02000603000000000000" pitchFamily="2" charset="0"/>
              </a:rPr>
              <a:t>Verbal praise</a:t>
            </a:r>
          </a:p>
          <a:p>
            <a:pPr algn="ctr"/>
            <a:r>
              <a:rPr lang="en-US" sz="2800" b="1" dirty="0">
                <a:solidFill>
                  <a:srgbClr val="FF6699"/>
                </a:solidFill>
                <a:latin typeface="Ckgoodandfat" panose="02000603000000000000" pitchFamily="2" charset="0"/>
                <a:ea typeface="Ckgoodandfat" panose="02000603000000000000" pitchFamily="2" charset="0"/>
              </a:rPr>
              <a:t>Happy Notes, Texts, and Calls home</a:t>
            </a:r>
          </a:p>
          <a:p>
            <a:pPr algn="ctr"/>
            <a:r>
              <a:rPr lang="en-US" sz="2800" b="1" dirty="0">
                <a:solidFill>
                  <a:srgbClr val="FF6699"/>
                </a:solidFill>
                <a:latin typeface="Ckgoodandfat" panose="02000603000000000000" pitchFamily="2" charset="0"/>
                <a:ea typeface="Ckgoodandfat" panose="02000603000000000000" pitchFamily="2" charset="0"/>
              </a:rPr>
              <a:t>Treasure </a:t>
            </a:r>
            <a:r>
              <a:rPr lang="en-US" sz="2800" b="1" dirty="0" smtClean="0">
                <a:solidFill>
                  <a:srgbClr val="FF6699"/>
                </a:solidFill>
                <a:latin typeface="Ckgoodandfat" panose="02000603000000000000" pitchFamily="2" charset="0"/>
                <a:ea typeface="Ckgoodandfat" panose="02000603000000000000" pitchFamily="2" charset="0"/>
              </a:rPr>
              <a:t>Box</a:t>
            </a:r>
          </a:p>
          <a:p>
            <a:pPr algn="ctr"/>
            <a:endParaRPr lang="en-US" sz="2800" b="1" dirty="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Let’s talk about…</a:t>
            </a:r>
          </a:p>
          <a:p>
            <a:pPr algn="ctr"/>
            <a:r>
              <a:rPr lang="en-US" sz="2800" b="1" dirty="0" smtClean="0">
                <a:solidFill>
                  <a:srgbClr val="FF6699"/>
                </a:solidFill>
                <a:latin typeface="Ckgoodandfat" panose="02000603000000000000" pitchFamily="2" charset="0"/>
                <a:ea typeface="Ckgoodandfat" panose="02000603000000000000" pitchFamily="2" charset="0"/>
              </a:rPr>
              <a:t>“Natural Consequences” and </a:t>
            </a:r>
          </a:p>
          <a:p>
            <a:pPr algn="ctr"/>
            <a:r>
              <a:rPr lang="en-US" sz="2800" b="1" dirty="0" smtClean="0">
                <a:solidFill>
                  <a:srgbClr val="FF6699"/>
                </a:solidFill>
                <a:latin typeface="Ckgoodandfat" panose="02000603000000000000" pitchFamily="2" charset="0"/>
                <a:ea typeface="Ckgoodandfat" panose="02000603000000000000" pitchFamily="2" charset="0"/>
              </a:rPr>
              <a:t> </a:t>
            </a:r>
            <a:r>
              <a:rPr lang="en-US" sz="2800" b="1" dirty="0">
                <a:solidFill>
                  <a:srgbClr val="FF6699"/>
                </a:solidFill>
                <a:latin typeface="Ckgoodandfat" panose="02000603000000000000" pitchFamily="2" charset="0"/>
                <a:ea typeface="Ckgoodandfat" panose="02000603000000000000" pitchFamily="2" charset="0"/>
              </a:rPr>
              <a:t>Conduct </a:t>
            </a:r>
            <a:r>
              <a:rPr lang="en-US" sz="2800" b="1" dirty="0" smtClean="0">
                <a:solidFill>
                  <a:srgbClr val="FF6699"/>
                </a:solidFill>
                <a:latin typeface="Ckgoodandfat" panose="02000603000000000000" pitchFamily="2" charset="0"/>
                <a:ea typeface="Ckgoodandfat" panose="02000603000000000000" pitchFamily="2" charset="0"/>
              </a:rPr>
              <a:t>Grades</a:t>
            </a:r>
            <a:endParaRPr lang="en-US" sz="2800" b="1" dirty="0">
              <a:solidFill>
                <a:srgbClr val="FF6699"/>
              </a:solidFill>
              <a:latin typeface="Ckgoodandfat" panose="02000603000000000000" pitchFamily="2" charset="0"/>
              <a:ea typeface="Ckgoodandfat" panose="02000603000000000000" pitchFamily="2" charset="0"/>
            </a:endParaRPr>
          </a:p>
        </p:txBody>
      </p:sp>
      <p:sp>
        <p:nvSpPr>
          <p:cNvPr id="7" name="TextBox 6"/>
          <p:cNvSpPr txBox="1"/>
          <p:nvPr/>
        </p:nvSpPr>
        <p:spPr>
          <a:xfrm>
            <a:off x="343453" y="331849"/>
            <a:ext cx="5863772" cy="1754326"/>
          </a:xfrm>
          <a:prstGeom prst="rect">
            <a:avLst/>
          </a:prstGeom>
          <a:noFill/>
        </p:spPr>
        <p:txBody>
          <a:bodyPr wrap="square" rtlCol="0">
            <a:spAutoFit/>
          </a:bodyPr>
          <a:lstStyle/>
          <a:p>
            <a:r>
              <a:rPr lang="en-US" sz="5400" b="1" dirty="0" smtClean="0">
                <a:solidFill>
                  <a:srgbClr val="FFC000"/>
                </a:solidFill>
                <a:latin typeface="MJMeanMuggin" panose="02000603000000000000" pitchFamily="2" charset="0"/>
                <a:ea typeface="MJMeanMuggin" panose="02000603000000000000" pitchFamily="2" charset="0"/>
              </a:rPr>
              <a:t>Rewards and Consequences</a:t>
            </a:r>
            <a:endParaRPr lang="en-US" sz="5400" b="1" dirty="0">
              <a:solidFill>
                <a:srgbClr val="FFC000"/>
              </a:solidFill>
              <a:latin typeface="MJMeanMuggin" panose="02000603000000000000" pitchFamily="2" charset="0"/>
              <a:ea typeface="MJMeanMuggin" panose="02000603000000000000" pitchFamily="2" charset="0"/>
            </a:endParaRPr>
          </a:p>
        </p:txBody>
      </p:sp>
    </p:spTree>
    <p:extLst>
      <p:ext uri="{BB962C8B-B14F-4D97-AF65-F5344CB8AC3E}">
        <p14:creationId xmlns:p14="http://schemas.microsoft.com/office/powerpoint/2010/main" val="99749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TextBox 3"/>
          <p:cNvSpPr txBox="1"/>
          <p:nvPr/>
        </p:nvSpPr>
        <p:spPr>
          <a:xfrm>
            <a:off x="1170969" y="3555677"/>
            <a:ext cx="7716461" cy="3785652"/>
          </a:xfrm>
          <a:prstGeom prst="rect">
            <a:avLst/>
          </a:prstGeom>
          <a:noFill/>
        </p:spPr>
        <p:txBody>
          <a:bodyPr wrap="square" rtlCol="0">
            <a:spAutoFit/>
          </a:bodyPr>
          <a:lstStyle/>
          <a:p>
            <a:pPr algn="ctr"/>
            <a:r>
              <a:rPr lang="en-US" sz="2400" b="1" dirty="0" smtClean="0">
                <a:solidFill>
                  <a:srgbClr val="FF6699"/>
                </a:solidFill>
                <a:latin typeface="Ckgoodandfat" panose="02000603000000000000" pitchFamily="2" charset="0"/>
                <a:ea typeface="Ckgoodandfat" panose="02000603000000000000" pitchFamily="2" charset="0"/>
              </a:rPr>
              <a:t>The </a:t>
            </a:r>
            <a:r>
              <a:rPr lang="en-US" sz="2400" b="1" dirty="0">
                <a:solidFill>
                  <a:srgbClr val="FF6699"/>
                </a:solidFill>
                <a:latin typeface="Ckgoodandfat" panose="02000603000000000000" pitchFamily="2" charset="0"/>
                <a:ea typeface="Ckgoodandfat" panose="02000603000000000000" pitchFamily="2" charset="0"/>
              </a:rPr>
              <a:t>calendar will be used as a parent-teacher</a:t>
            </a:r>
          </a:p>
          <a:p>
            <a:pPr algn="ctr"/>
            <a:r>
              <a:rPr lang="en-US" sz="2400" b="1" dirty="0">
                <a:solidFill>
                  <a:srgbClr val="FF6699"/>
                </a:solidFill>
                <a:latin typeface="Ckgoodandfat" panose="02000603000000000000" pitchFamily="2" charset="0"/>
                <a:ea typeface="Ckgoodandfat" panose="02000603000000000000" pitchFamily="2" charset="0"/>
              </a:rPr>
              <a:t> communication </a:t>
            </a:r>
            <a:r>
              <a:rPr lang="en-US" sz="2400" b="1" dirty="0" smtClean="0">
                <a:solidFill>
                  <a:srgbClr val="FF6699"/>
                </a:solidFill>
                <a:latin typeface="Ckgoodandfat" panose="02000603000000000000" pitchFamily="2" charset="0"/>
                <a:ea typeface="Ckgoodandfat" panose="02000603000000000000" pitchFamily="2" charset="0"/>
              </a:rPr>
              <a:t>log. </a:t>
            </a:r>
            <a:endParaRPr lang="en-US" sz="2400" b="1" dirty="0">
              <a:solidFill>
                <a:srgbClr val="FF6699"/>
              </a:solidFill>
              <a:latin typeface="Ckgoodandfat" panose="02000603000000000000" pitchFamily="2" charset="0"/>
              <a:ea typeface="Ckgoodandfat" panose="02000603000000000000" pitchFamily="2" charset="0"/>
            </a:endParaRPr>
          </a:p>
          <a:p>
            <a:pPr algn="ctr"/>
            <a:r>
              <a:rPr lang="en-US" sz="2400" b="1" dirty="0">
                <a:solidFill>
                  <a:srgbClr val="FF6699"/>
                </a:solidFill>
                <a:latin typeface="Ckgoodandfat" panose="02000603000000000000" pitchFamily="2" charset="0"/>
                <a:ea typeface="Ckgoodandfat" panose="02000603000000000000" pitchFamily="2" charset="0"/>
              </a:rPr>
              <a:t>Also, this is where information will be written</a:t>
            </a:r>
          </a:p>
          <a:p>
            <a:pPr algn="ctr"/>
            <a:r>
              <a:rPr lang="en-US" sz="2400" b="1" dirty="0">
                <a:solidFill>
                  <a:srgbClr val="FF6699"/>
                </a:solidFill>
                <a:latin typeface="Ckgoodandfat" panose="02000603000000000000" pitchFamily="2" charset="0"/>
                <a:ea typeface="Ckgoodandfat" panose="02000603000000000000" pitchFamily="2" charset="0"/>
              </a:rPr>
              <a:t> regarding any behavior issues. If nothing is </a:t>
            </a:r>
            <a:r>
              <a:rPr lang="en-US" sz="2400" b="1" dirty="0" smtClean="0">
                <a:solidFill>
                  <a:srgbClr val="FF6699"/>
                </a:solidFill>
                <a:latin typeface="Ckgoodandfat" panose="02000603000000000000" pitchFamily="2" charset="0"/>
                <a:ea typeface="Ckgoodandfat" panose="02000603000000000000" pitchFamily="2" charset="0"/>
              </a:rPr>
              <a:t>written or there is a </a:t>
            </a:r>
            <a:r>
              <a:rPr lang="en-US" sz="2400" b="1" dirty="0" smtClean="0">
                <a:solidFill>
                  <a:srgbClr val="FF6699"/>
                </a:solidFill>
                <a:latin typeface="Ckgoodandfat" panose="02000603000000000000" pitchFamily="2" charset="0"/>
                <a:ea typeface="Ckgoodandfat" panose="02000603000000000000" pitchFamily="2" charset="0"/>
                <a:sym typeface="Wingdings" panose="05000000000000000000" pitchFamily="2" charset="2"/>
              </a:rPr>
              <a:t> </a:t>
            </a:r>
            <a:endParaRPr lang="en-US" sz="2400" b="1" dirty="0">
              <a:solidFill>
                <a:srgbClr val="FF6699"/>
              </a:solidFill>
              <a:latin typeface="Ckgoodandfat" panose="02000603000000000000" pitchFamily="2" charset="0"/>
              <a:ea typeface="Ckgoodandfat" panose="02000603000000000000" pitchFamily="2" charset="0"/>
            </a:endParaRPr>
          </a:p>
          <a:p>
            <a:pPr algn="ctr"/>
            <a:r>
              <a:rPr lang="en-US" sz="2400" b="1" dirty="0">
                <a:solidFill>
                  <a:srgbClr val="FF6699"/>
                </a:solidFill>
                <a:latin typeface="Ckgoodandfat" panose="02000603000000000000" pitchFamily="2" charset="0"/>
                <a:ea typeface="Ckgoodandfat" panose="02000603000000000000" pitchFamily="2" charset="0"/>
              </a:rPr>
              <a:t> on the calendar, then your child received an S for </a:t>
            </a:r>
          </a:p>
          <a:p>
            <a:pPr algn="ctr"/>
            <a:r>
              <a:rPr lang="en-US" sz="2400" b="1" dirty="0">
                <a:solidFill>
                  <a:srgbClr val="FF6699"/>
                </a:solidFill>
                <a:latin typeface="Ckgoodandfat" panose="02000603000000000000" pitchFamily="2" charset="0"/>
                <a:ea typeface="Ckgoodandfat" panose="02000603000000000000" pitchFamily="2" charset="0"/>
              </a:rPr>
              <a:t>the day. It is the parent’s </a:t>
            </a:r>
            <a:r>
              <a:rPr lang="en-US" sz="2400" b="1" dirty="0" smtClean="0">
                <a:solidFill>
                  <a:srgbClr val="FF6699"/>
                </a:solidFill>
                <a:latin typeface="Ckgoodandfat" panose="02000603000000000000" pitchFamily="2" charset="0"/>
                <a:ea typeface="Ckgoodandfat" panose="02000603000000000000" pitchFamily="2" charset="0"/>
              </a:rPr>
              <a:t>please </a:t>
            </a:r>
            <a:r>
              <a:rPr lang="en-US" sz="2400" b="1" dirty="0" err="1" smtClean="0">
                <a:solidFill>
                  <a:srgbClr val="FF6699"/>
                </a:solidFill>
                <a:latin typeface="Ckgoodandfat" panose="02000603000000000000" pitchFamily="2" charset="0"/>
                <a:ea typeface="Ckgoodandfat" panose="02000603000000000000" pitchFamily="2" charset="0"/>
              </a:rPr>
              <a:t>inital</a:t>
            </a:r>
            <a:endParaRPr lang="en-US" sz="2400" b="1" dirty="0">
              <a:solidFill>
                <a:srgbClr val="FF6699"/>
              </a:solidFill>
              <a:latin typeface="Ckgoodandfat" panose="02000603000000000000" pitchFamily="2" charset="0"/>
              <a:ea typeface="Ckgoodandfat" panose="02000603000000000000" pitchFamily="2" charset="0"/>
            </a:endParaRPr>
          </a:p>
          <a:p>
            <a:pPr algn="ctr"/>
            <a:r>
              <a:rPr lang="en-US" sz="2400" b="1" dirty="0">
                <a:solidFill>
                  <a:srgbClr val="FF6699"/>
                </a:solidFill>
                <a:latin typeface="Ckgoodandfat" panose="02000603000000000000" pitchFamily="2" charset="0"/>
                <a:ea typeface="Ckgoodandfat" panose="02000603000000000000" pitchFamily="2" charset="0"/>
              </a:rPr>
              <a:t>calendars every day</a:t>
            </a:r>
            <a:r>
              <a:rPr lang="en-US" sz="2400" b="1" dirty="0" smtClean="0">
                <a:solidFill>
                  <a:srgbClr val="FF6699"/>
                </a:solidFill>
                <a:latin typeface="Ckgoodandfat" panose="02000603000000000000" pitchFamily="2" charset="0"/>
                <a:ea typeface="Ckgoodandfat" panose="02000603000000000000" pitchFamily="2" charset="0"/>
              </a:rPr>
              <a:t>.</a:t>
            </a:r>
          </a:p>
          <a:p>
            <a:pPr algn="ctr"/>
            <a:r>
              <a:rPr lang="en-US" sz="2400" b="1" dirty="0" smtClean="0">
                <a:solidFill>
                  <a:srgbClr val="FF6699"/>
                </a:solidFill>
                <a:latin typeface="Ckgoodandfat" panose="02000603000000000000" pitchFamily="2" charset="0"/>
                <a:ea typeface="Ckgoodandfat" panose="02000603000000000000" pitchFamily="2" charset="0"/>
              </a:rPr>
              <a:t>Related arts schedule will be on the newsletter. Wear tennis shoes daily.</a:t>
            </a:r>
            <a:endParaRPr lang="en-US" sz="2400" b="1" dirty="0">
              <a:solidFill>
                <a:srgbClr val="FF6699"/>
              </a:solidFill>
              <a:latin typeface="Ckgoodandfat" panose="02000603000000000000" pitchFamily="2" charset="0"/>
              <a:ea typeface="Ckgoodandfat" panose="02000603000000000000" pitchFamily="2" charset="0"/>
            </a:endParaRPr>
          </a:p>
        </p:txBody>
      </p:sp>
      <p:sp>
        <p:nvSpPr>
          <p:cNvPr id="7" name="TextBox 6"/>
          <p:cNvSpPr txBox="1"/>
          <p:nvPr/>
        </p:nvSpPr>
        <p:spPr>
          <a:xfrm>
            <a:off x="725714" y="307910"/>
            <a:ext cx="5820229" cy="1446550"/>
          </a:xfrm>
          <a:prstGeom prst="rect">
            <a:avLst/>
          </a:prstGeom>
          <a:noFill/>
        </p:spPr>
        <p:txBody>
          <a:bodyPr wrap="square" rtlCol="0">
            <a:spAutoFit/>
          </a:bodyPr>
          <a:lstStyle/>
          <a:p>
            <a:r>
              <a:rPr lang="en-US" sz="4400" b="1" dirty="0">
                <a:solidFill>
                  <a:srgbClr val="48CCBF"/>
                </a:solidFill>
                <a:latin typeface="MJMeanMuggin" panose="02000603000000000000" pitchFamily="2" charset="0"/>
                <a:ea typeface="MJMeanMuggin" panose="02000603000000000000" pitchFamily="2" charset="0"/>
              </a:rPr>
              <a:t>Related Arts and Conduct Calendars</a:t>
            </a:r>
            <a:endParaRPr lang="en-US" sz="4400" dirty="0">
              <a:solidFill>
                <a:srgbClr val="48CCBF"/>
              </a:solidFill>
              <a:latin typeface="MJMeanMuggin" panose="02000603000000000000" pitchFamily="2" charset="0"/>
              <a:ea typeface="MJMeanMuggin" panose="02000603000000000000" pitchFamily="2" charset="0"/>
            </a:endParaRPr>
          </a:p>
        </p:txBody>
      </p:sp>
    </p:spTree>
    <p:extLst>
      <p:ext uri="{BB962C8B-B14F-4D97-AF65-F5344CB8AC3E}">
        <p14:creationId xmlns:p14="http://schemas.microsoft.com/office/powerpoint/2010/main" val="179769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1526097" y="3184849"/>
            <a:ext cx="7356645" cy="3477875"/>
          </a:xfrm>
          <a:prstGeom prst="rect">
            <a:avLst/>
          </a:prstGeom>
          <a:noFill/>
        </p:spPr>
        <p:txBody>
          <a:bodyPr wrap="square" rtlCol="0">
            <a:spAutoFit/>
          </a:bodyPr>
          <a:lstStyle/>
          <a:p>
            <a:pPr algn="ctr"/>
            <a:r>
              <a:rPr lang="en-US" sz="2000" b="1" dirty="0">
                <a:solidFill>
                  <a:srgbClr val="FF6699"/>
                </a:solidFill>
                <a:latin typeface="Ckgoodandfat" panose="02000603000000000000" pitchFamily="2" charset="0"/>
                <a:ea typeface="Ckgoodandfat" panose="02000603000000000000" pitchFamily="2" charset="0"/>
              </a:rPr>
              <a:t>Please refer to the student handbook for details.  </a:t>
            </a:r>
            <a:endParaRPr lang="en-US" sz="2000" b="1" dirty="0" smtClean="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Be </a:t>
            </a:r>
            <a:r>
              <a:rPr lang="en-US" sz="2000" b="1" dirty="0">
                <a:solidFill>
                  <a:srgbClr val="FF6699"/>
                </a:solidFill>
                <a:latin typeface="Ckgoodandfat" panose="02000603000000000000" pitchFamily="2" charset="0"/>
                <a:ea typeface="Ckgoodandfat" panose="02000603000000000000" pitchFamily="2" charset="0"/>
              </a:rPr>
              <a:t>sure to send a note to school if your child is absent, </a:t>
            </a:r>
            <a:endParaRPr lang="en-US" sz="2000" b="1" dirty="0" smtClean="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checks </a:t>
            </a:r>
            <a:r>
              <a:rPr lang="en-US" sz="2000" b="1" dirty="0">
                <a:solidFill>
                  <a:srgbClr val="FF6699"/>
                </a:solidFill>
                <a:latin typeface="Ckgoodandfat" panose="02000603000000000000" pitchFamily="2" charset="0"/>
                <a:ea typeface="Ckgoodandfat" panose="02000603000000000000" pitchFamily="2" charset="0"/>
              </a:rPr>
              <a:t>in or checks out. </a:t>
            </a:r>
            <a:endParaRPr lang="en-US" sz="2000" b="1" dirty="0" smtClean="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All </a:t>
            </a:r>
            <a:r>
              <a:rPr lang="en-US" sz="2000" b="1" dirty="0">
                <a:solidFill>
                  <a:srgbClr val="FF6699"/>
                </a:solidFill>
                <a:latin typeface="Ckgoodandfat" panose="02000603000000000000" pitchFamily="2" charset="0"/>
                <a:ea typeface="Ckgoodandfat" panose="02000603000000000000" pitchFamily="2" charset="0"/>
              </a:rPr>
              <a:t>absences will be considered unexcused if </a:t>
            </a:r>
            <a:endParaRPr lang="en-US" sz="2000" b="1" dirty="0" smtClean="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no </a:t>
            </a:r>
            <a:r>
              <a:rPr lang="en-US" sz="2000" b="1" dirty="0">
                <a:solidFill>
                  <a:srgbClr val="FF6699"/>
                </a:solidFill>
                <a:latin typeface="Ckgoodandfat" panose="02000603000000000000" pitchFamily="2" charset="0"/>
                <a:ea typeface="Ckgoodandfat" panose="02000603000000000000" pitchFamily="2" charset="0"/>
              </a:rPr>
              <a:t>note is presented to the teacher </a:t>
            </a:r>
            <a:endParaRPr lang="en-US" sz="2000" b="1" dirty="0" smtClean="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within </a:t>
            </a:r>
            <a:r>
              <a:rPr lang="en-US" sz="2000" b="1" dirty="0">
                <a:solidFill>
                  <a:srgbClr val="FF6699"/>
                </a:solidFill>
                <a:latin typeface="Ckgoodandfat" panose="02000603000000000000" pitchFamily="2" charset="0"/>
                <a:ea typeface="Ckgoodandfat" panose="02000603000000000000" pitchFamily="2" charset="0"/>
              </a:rPr>
              <a:t>five days of the absence.  Please include the </a:t>
            </a:r>
            <a:endParaRPr lang="en-US" sz="2000" b="1" dirty="0" smtClean="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following </a:t>
            </a:r>
            <a:r>
              <a:rPr lang="en-US" sz="2000" b="1" dirty="0">
                <a:solidFill>
                  <a:srgbClr val="FF6699"/>
                </a:solidFill>
                <a:latin typeface="Ckgoodandfat" panose="02000603000000000000" pitchFamily="2" charset="0"/>
                <a:ea typeface="Ckgoodandfat" panose="02000603000000000000" pitchFamily="2" charset="0"/>
              </a:rPr>
              <a:t>information </a:t>
            </a:r>
            <a:endParaRPr lang="en-US" sz="2000" b="1" dirty="0" smtClean="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on </a:t>
            </a:r>
            <a:r>
              <a:rPr lang="en-US" sz="2000" b="1" dirty="0">
                <a:solidFill>
                  <a:srgbClr val="FF6699"/>
                </a:solidFill>
                <a:latin typeface="Ckgoodandfat" panose="02000603000000000000" pitchFamily="2" charset="0"/>
                <a:ea typeface="Ckgoodandfat" panose="02000603000000000000" pitchFamily="2" charset="0"/>
              </a:rPr>
              <a:t>your </a:t>
            </a:r>
            <a:r>
              <a:rPr lang="en-US" sz="2000" b="1" dirty="0" smtClean="0">
                <a:solidFill>
                  <a:srgbClr val="FF6699"/>
                </a:solidFill>
                <a:latin typeface="Ckgoodandfat" panose="02000603000000000000" pitchFamily="2" charset="0"/>
                <a:ea typeface="Ckgoodandfat" panose="02000603000000000000" pitchFamily="2" charset="0"/>
              </a:rPr>
              <a:t>notes:</a:t>
            </a:r>
            <a:endParaRPr lang="en-US" sz="2000" b="1" dirty="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Student’s </a:t>
            </a:r>
            <a:r>
              <a:rPr lang="en-US" sz="2000" b="1" dirty="0">
                <a:solidFill>
                  <a:srgbClr val="FF6699"/>
                </a:solidFill>
                <a:latin typeface="Ckgoodandfat" panose="02000603000000000000" pitchFamily="2" charset="0"/>
                <a:ea typeface="Ckgoodandfat" panose="02000603000000000000" pitchFamily="2" charset="0"/>
              </a:rPr>
              <a:t>name, grade, teacher’s name, date, and reason for being absent </a:t>
            </a:r>
            <a:endParaRPr lang="en-US" sz="2000" b="1" dirty="0" smtClean="0">
              <a:solidFill>
                <a:srgbClr val="FF6699"/>
              </a:solidFill>
              <a:latin typeface="Ckgoodandfat" panose="02000603000000000000" pitchFamily="2" charset="0"/>
              <a:ea typeface="Ckgoodandfat" panose="02000603000000000000" pitchFamily="2" charset="0"/>
            </a:endParaRPr>
          </a:p>
          <a:p>
            <a:pPr algn="ctr"/>
            <a:r>
              <a:rPr lang="en-US" sz="2000" b="1" dirty="0" smtClean="0">
                <a:solidFill>
                  <a:srgbClr val="FF6699"/>
                </a:solidFill>
                <a:latin typeface="Ckgoodandfat" panose="02000603000000000000" pitchFamily="2" charset="0"/>
                <a:ea typeface="Ckgoodandfat" panose="02000603000000000000" pitchFamily="2" charset="0"/>
              </a:rPr>
              <a:t>Only 6 parent notes will be accepted.  </a:t>
            </a:r>
            <a:endParaRPr lang="en-US" sz="2000" b="1" dirty="0">
              <a:solidFill>
                <a:srgbClr val="FF6699"/>
              </a:solidFill>
              <a:latin typeface="Ckgoodandfat" panose="02000603000000000000" pitchFamily="2" charset="0"/>
              <a:ea typeface="Ckgoodandfat" panose="02000603000000000000" pitchFamily="2" charset="0"/>
            </a:endParaRPr>
          </a:p>
        </p:txBody>
      </p:sp>
    </p:spTree>
    <p:extLst>
      <p:ext uri="{BB962C8B-B14F-4D97-AF65-F5344CB8AC3E}">
        <p14:creationId xmlns:p14="http://schemas.microsoft.com/office/powerpoint/2010/main" val="34532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1862308" y="3349171"/>
            <a:ext cx="6748963" cy="3539430"/>
          </a:xfrm>
          <a:prstGeom prst="rect">
            <a:avLst/>
          </a:prstGeom>
          <a:noFill/>
        </p:spPr>
        <p:txBody>
          <a:bodyPr wrap="none" rtlCol="0">
            <a:spAutoFit/>
          </a:bodyPr>
          <a:lstStyle/>
          <a:p>
            <a:pPr algn="ctr"/>
            <a:r>
              <a:rPr lang="en-US" sz="2800" dirty="0" smtClean="0">
                <a:solidFill>
                  <a:srgbClr val="FF6699"/>
                </a:solidFill>
                <a:latin typeface="Ckgoodandfat" panose="02000603000000000000" pitchFamily="2" charset="0"/>
                <a:ea typeface="Ckgoodandfat" panose="02000603000000000000" pitchFamily="2" charset="0"/>
              </a:rPr>
              <a:t>Students </a:t>
            </a:r>
            <a:r>
              <a:rPr lang="en-US" sz="2800" dirty="0">
                <a:solidFill>
                  <a:srgbClr val="FF6699"/>
                </a:solidFill>
                <a:latin typeface="Ckgoodandfat" panose="02000603000000000000" pitchFamily="2" charset="0"/>
                <a:ea typeface="Ckgoodandfat" panose="02000603000000000000" pitchFamily="2" charset="0"/>
              </a:rPr>
              <a:t>are given plenty of </a:t>
            </a:r>
            <a:endParaRPr lang="en-US" sz="2800" dirty="0" smtClean="0">
              <a:solidFill>
                <a:srgbClr val="FF6699"/>
              </a:solidFill>
              <a:latin typeface="Ckgoodandfat" panose="02000603000000000000" pitchFamily="2" charset="0"/>
              <a:ea typeface="Ckgoodandfat" panose="02000603000000000000" pitchFamily="2" charset="0"/>
            </a:endParaRPr>
          </a:p>
          <a:p>
            <a:pPr algn="ctr"/>
            <a:r>
              <a:rPr lang="en-US" sz="2800" dirty="0" smtClean="0">
                <a:solidFill>
                  <a:srgbClr val="FF6699"/>
                </a:solidFill>
                <a:latin typeface="Ckgoodandfat" panose="02000603000000000000" pitchFamily="2" charset="0"/>
                <a:ea typeface="Ckgoodandfat" panose="02000603000000000000" pitchFamily="2" charset="0"/>
              </a:rPr>
              <a:t>opportunities </a:t>
            </a:r>
            <a:r>
              <a:rPr lang="en-US" sz="2800" dirty="0">
                <a:solidFill>
                  <a:srgbClr val="FF6699"/>
                </a:solidFill>
                <a:latin typeface="Ckgoodandfat" panose="02000603000000000000" pitchFamily="2" charset="0"/>
                <a:ea typeface="Ckgoodandfat" panose="02000603000000000000" pitchFamily="2" charset="0"/>
              </a:rPr>
              <a:t>throughout </a:t>
            </a:r>
            <a:r>
              <a:rPr lang="en-US" sz="2800" dirty="0" smtClean="0">
                <a:solidFill>
                  <a:srgbClr val="FF6699"/>
                </a:solidFill>
                <a:latin typeface="Ckgoodandfat" panose="02000603000000000000" pitchFamily="2" charset="0"/>
                <a:ea typeface="Ckgoodandfat" panose="02000603000000000000" pitchFamily="2" charset="0"/>
              </a:rPr>
              <a:t>the</a:t>
            </a:r>
          </a:p>
          <a:p>
            <a:pPr algn="ctr"/>
            <a:r>
              <a:rPr lang="en-US" sz="2800" dirty="0" smtClean="0">
                <a:solidFill>
                  <a:srgbClr val="FF6699"/>
                </a:solidFill>
                <a:latin typeface="Ckgoodandfat" panose="02000603000000000000" pitchFamily="2" charset="0"/>
                <a:ea typeface="Ckgoodandfat" panose="02000603000000000000" pitchFamily="2" charset="0"/>
              </a:rPr>
              <a:t> </a:t>
            </a:r>
            <a:r>
              <a:rPr lang="en-US" sz="2800" dirty="0">
                <a:solidFill>
                  <a:srgbClr val="FF6699"/>
                </a:solidFill>
                <a:latin typeface="Ckgoodandfat" panose="02000603000000000000" pitchFamily="2" charset="0"/>
                <a:ea typeface="Ckgoodandfat" panose="02000603000000000000" pitchFamily="2" charset="0"/>
              </a:rPr>
              <a:t>day to take restroom </a:t>
            </a:r>
            <a:r>
              <a:rPr lang="en-US" sz="2800" dirty="0" smtClean="0">
                <a:solidFill>
                  <a:srgbClr val="FF6699"/>
                </a:solidFill>
                <a:latin typeface="Ckgoodandfat" panose="02000603000000000000" pitchFamily="2" charset="0"/>
                <a:ea typeface="Ckgoodandfat" panose="02000603000000000000" pitchFamily="2" charset="0"/>
              </a:rPr>
              <a:t>breaks, and are allowed</a:t>
            </a:r>
          </a:p>
          <a:p>
            <a:pPr algn="ctr"/>
            <a:r>
              <a:rPr lang="en-US" sz="2800" dirty="0">
                <a:solidFill>
                  <a:srgbClr val="FF6699"/>
                </a:solidFill>
                <a:latin typeface="Ckgoodandfat" panose="02000603000000000000" pitchFamily="2" charset="0"/>
                <a:ea typeface="Ckgoodandfat" panose="02000603000000000000" pitchFamily="2" charset="0"/>
              </a:rPr>
              <a:t>a</a:t>
            </a:r>
            <a:r>
              <a:rPr lang="en-US" sz="2800" dirty="0" smtClean="0">
                <a:solidFill>
                  <a:srgbClr val="FF6699"/>
                </a:solidFill>
                <a:latin typeface="Ckgoodandfat" panose="02000603000000000000" pitchFamily="2" charset="0"/>
                <a:ea typeface="Ckgoodandfat" panose="02000603000000000000" pitchFamily="2" charset="0"/>
              </a:rPr>
              <a:t>n extra break if needed.</a:t>
            </a:r>
          </a:p>
          <a:p>
            <a:pPr algn="ctr"/>
            <a:r>
              <a:rPr lang="en-US" sz="2800" dirty="0" smtClean="0">
                <a:solidFill>
                  <a:srgbClr val="FF6699"/>
                </a:solidFill>
                <a:latin typeface="Ckgoodandfat" panose="02000603000000000000" pitchFamily="2" charset="0"/>
                <a:ea typeface="Ckgoodandfat" panose="02000603000000000000" pitchFamily="2" charset="0"/>
              </a:rPr>
              <a:t> </a:t>
            </a:r>
            <a:r>
              <a:rPr lang="en-US" sz="2800" dirty="0">
                <a:solidFill>
                  <a:srgbClr val="FF6699"/>
                </a:solidFill>
                <a:latin typeface="Ckgoodandfat" panose="02000603000000000000" pitchFamily="2" charset="0"/>
                <a:ea typeface="Ckgoodandfat" panose="02000603000000000000" pitchFamily="2" charset="0"/>
              </a:rPr>
              <a:t>If your child has a medical </a:t>
            </a:r>
            <a:endParaRPr lang="en-US" sz="2800" dirty="0" smtClean="0">
              <a:solidFill>
                <a:srgbClr val="FF6699"/>
              </a:solidFill>
              <a:latin typeface="Ckgoodandfat" panose="02000603000000000000" pitchFamily="2" charset="0"/>
              <a:ea typeface="Ckgoodandfat" panose="02000603000000000000" pitchFamily="2" charset="0"/>
            </a:endParaRPr>
          </a:p>
          <a:p>
            <a:pPr algn="ctr"/>
            <a:r>
              <a:rPr lang="en-US" sz="2800" dirty="0" smtClean="0">
                <a:solidFill>
                  <a:srgbClr val="FF6699"/>
                </a:solidFill>
                <a:latin typeface="Ckgoodandfat" panose="02000603000000000000" pitchFamily="2" charset="0"/>
                <a:ea typeface="Ckgoodandfat" panose="02000603000000000000" pitchFamily="2" charset="0"/>
              </a:rPr>
              <a:t>concern</a:t>
            </a:r>
            <a:r>
              <a:rPr lang="en-US" sz="2800" dirty="0">
                <a:solidFill>
                  <a:srgbClr val="FF6699"/>
                </a:solidFill>
                <a:latin typeface="Ckgoodandfat" panose="02000603000000000000" pitchFamily="2" charset="0"/>
                <a:ea typeface="Ckgoodandfat" panose="02000603000000000000" pitchFamily="2" charset="0"/>
              </a:rPr>
              <a:t>, </a:t>
            </a:r>
            <a:r>
              <a:rPr lang="en-US" sz="2800" dirty="0" smtClean="0">
                <a:solidFill>
                  <a:srgbClr val="FF6699"/>
                </a:solidFill>
                <a:latin typeface="Ckgoodandfat" panose="02000603000000000000" pitchFamily="2" charset="0"/>
                <a:ea typeface="Ckgoodandfat" panose="02000603000000000000" pitchFamily="2" charset="0"/>
              </a:rPr>
              <a:t>please </a:t>
            </a:r>
            <a:r>
              <a:rPr lang="en-US" sz="2800" dirty="0">
                <a:solidFill>
                  <a:srgbClr val="FF6699"/>
                </a:solidFill>
                <a:latin typeface="Ckgoodandfat" panose="02000603000000000000" pitchFamily="2" charset="0"/>
                <a:ea typeface="Ckgoodandfat" panose="02000603000000000000" pitchFamily="2" charset="0"/>
              </a:rPr>
              <a:t>let us </a:t>
            </a:r>
            <a:r>
              <a:rPr lang="en-US" sz="2800" dirty="0" smtClean="0">
                <a:solidFill>
                  <a:srgbClr val="FF6699"/>
                </a:solidFill>
                <a:latin typeface="Ckgoodandfat" panose="02000603000000000000" pitchFamily="2" charset="0"/>
                <a:ea typeface="Ckgoodandfat" panose="02000603000000000000" pitchFamily="2" charset="0"/>
              </a:rPr>
              <a:t>know.</a:t>
            </a:r>
          </a:p>
          <a:p>
            <a:pPr algn="ctr"/>
            <a:r>
              <a:rPr lang="en-US" sz="2800" dirty="0" smtClean="0">
                <a:solidFill>
                  <a:srgbClr val="FF6699"/>
                </a:solidFill>
                <a:latin typeface="Ckgoodandfat" panose="02000603000000000000" pitchFamily="2" charset="0"/>
                <a:ea typeface="Ckgoodandfat" panose="02000603000000000000" pitchFamily="2" charset="0"/>
              </a:rPr>
              <a:t>We will wash our hands before lunch </a:t>
            </a:r>
          </a:p>
          <a:p>
            <a:pPr algn="ctr"/>
            <a:r>
              <a:rPr lang="en-US" sz="2800" dirty="0">
                <a:solidFill>
                  <a:srgbClr val="FF6699"/>
                </a:solidFill>
                <a:latin typeface="Ckgoodandfat" panose="02000603000000000000" pitchFamily="2" charset="0"/>
                <a:ea typeface="Ckgoodandfat" panose="02000603000000000000" pitchFamily="2" charset="0"/>
              </a:rPr>
              <a:t>a</a:t>
            </a:r>
            <a:r>
              <a:rPr lang="en-US" sz="2800" dirty="0" smtClean="0">
                <a:solidFill>
                  <a:srgbClr val="FF6699"/>
                </a:solidFill>
                <a:latin typeface="Ckgoodandfat" panose="02000603000000000000" pitchFamily="2" charset="0"/>
                <a:ea typeface="Ckgoodandfat" panose="02000603000000000000" pitchFamily="2" charset="0"/>
              </a:rPr>
              <a:t>nd after recess daily. </a:t>
            </a:r>
            <a:endParaRPr lang="en-US" sz="2800" dirty="0">
              <a:solidFill>
                <a:srgbClr val="FF6699"/>
              </a:solidFill>
              <a:latin typeface="Ckgoodandfat" panose="02000603000000000000" pitchFamily="2" charset="0"/>
              <a:ea typeface="Ckgoodandfat" panose="02000603000000000000" pitchFamily="2" charset="0"/>
            </a:endParaRPr>
          </a:p>
        </p:txBody>
      </p:sp>
      <p:sp>
        <p:nvSpPr>
          <p:cNvPr id="4" name="TextBox 3"/>
          <p:cNvSpPr txBox="1"/>
          <p:nvPr/>
        </p:nvSpPr>
        <p:spPr>
          <a:xfrm>
            <a:off x="382094" y="0"/>
            <a:ext cx="4494706" cy="2554545"/>
          </a:xfrm>
          <a:prstGeom prst="rect">
            <a:avLst/>
          </a:prstGeom>
          <a:noFill/>
        </p:spPr>
        <p:txBody>
          <a:bodyPr wrap="square" rtlCol="0">
            <a:spAutoFit/>
          </a:bodyPr>
          <a:lstStyle/>
          <a:p>
            <a:pPr algn="ctr"/>
            <a:r>
              <a:rPr lang="en-US" sz="8000" b="1" dirty="0">
                <a:solidFill>
                  <a:srgbClr val="48CCBF"/>
                </a:solidFill>
                <a:latin typeface="MJMeanMuggin" panose="02000603000000000000" pitchFamily="2" charset="0"/>
                <a:ea typeface="MJMeanMuggin" panose="02000603000000000000" pitchFamily="2" charset="0"/>
              </a:rPr>
              <a:t>Bathroom </a:t>
            </a:r>
            <a:endParaRPr lang="en-US" sz="8000" b="1" dirty="0" smtClean="0">
              <a:solidFill>
                <a:srgbClr val="48CCBF"/>
              </a:solidFill>
              <a:latin typeface="MJMeanMuggin" panose="02000603000000000000" pitchFamily="2" charset="0"/>
              <a:ea typeface="MJMeanMuggin" panose="02000603000000000000" pitchFamily="2" charset="0"/>
            </a:endParaRPr>
          </a:p>
          <a:p>
            <a:pPr algn="ctr"/>
            <a:r>
              <a:rPr lang="en-US" sz="8000" b="1" dirty="0" smtClean="0">
                <a:solidFill>
                  <a:srgbClr val="48CCBF"/>
                </a:solidFill>
                <a:latin typeface="MJMeanMuggin" panose="02000603000000000000" pitchFamily="2" charset="0"/>
                <a:ea typeface="MJMeanMuggin" panose="02000603000000000000" pitchFamily="2" charset="0"/>
              </a:rPr>
              <a:t>Breaks</a:t>
            </a:r>
            <a:endParaRPr lang="en-US" sz="8000" b="1" dirty="0">
              <a:solidFill>
                <a:srgbClr val="48CCBF"/>
              </a:solidFill>
              <a:latin typeface="MJMeanMuggin" panose="02000603000000000000" pitchFamily="2" charset="0"/>
              <a:ea typeface="MJMeanMuggin" panose="02000603000000000000" pitchFamily="2" charset="0"/>
            </a:endParaRPr>
          </a:p>
        </p:txBody>
      </p:sp>
    </p:spTree>
    <p:extLst>
      <p:ext uri="{BB962C8B-B14F-4D97-AF65-F5344CB8AC3E}">
        <p14:creationId xmlns:p14="http://schemas.microsoft.com/office/powerpoint/2010/main" val="106219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804717" y="1575206"/>
            <a:ext cx="266420" cy="954107"/>
          </a:xfrm>
          <a:prstGeom prst="rect">
            <a:avLst/>
          </a:prstGeom>
          <a:noFill/>
        </p:spPr>
        <p:txBody>
          <a:bodyPr wrap="none" rtlCol="0">
            <a:spAutoFit/>
          </a:bodyPr>
          <a:lstStyle/>
          <a:p>
            <a:r>
              <a:rPr lang="en-US" sz="2800" dirty="0"/>
              <a:t> </a:t>
            </a:r>
          </a:p>
          <a:p>
            <a:r>
              <a:rPr lang="en-US" sz="2800" dirty="0"/>
              <a:t> </a:t>
            </a:r>
          </a:p>
        </p:txBody>
      </p:sp>
      <p:sp>
        <p:nvSpPr>
          <p:cNvPr id="4" name="TextBox 3"/>
          <p:cNvSpPr txBox="1"/>
          <p:nvPr/>
        </p:nvSpPr>
        <p:spPr>
          <a:xfrm>
            <a:off x="4218633" y="3884644"/>
            <a:ext cx="2178160" cy="523220"/>
          </a:xfrm>
          <a:prstGeom prst="rect">
            <a:avLst/>
          </a:prstGeom>
          <a:noFill/>
        </p:spPr>
        <p:txBody>
          <a:bodyPr wrap="none" rtlCol="0">
            <a:spAutoFit/>
          </a:bodyPr>
          <a:lstStyle/>
          <a:p>
            <a:pPr algn="ctr"/>
            <a:r>
              <a:rPr lang="en-US" sz="2800" b="1" dirty="0">
                <a:solidFill>
                  <a:srgbClr val="48CCBF"/>
                </a:solidFill>
              </a:rPr>
              <a:t>1</a:t>
            </a:r>
            <a:r>
              <a:rPr lang="en-US" sz="2800" b="1" baseline="30000" dirty="0">
                <a:solidFill>
                  <a:srgbClr val="48CCBF"/>
                </a:solidFill>
              </a:rPr>
              <a:t>st</a:t>
            </a:r>
            <a:r>
              <a:rPr lang="en-US" sz="2800" b="1" dirty="0">
                <a:solidFill>
                  <a:srgbClr val="48CCBF"/>
                </a:solidFill>
              </a:rPr>
              <a:t> Load: 2:35</a:t>
            </a:r>
          </a:p>
        </p:txBody>
      </p:sp>
      <p:sp>
        <p:nvSpPr>
          <p:cNvPr id="5" name="TextBox 4"/>
          <p:cNvSpPr txBox="1"/>
          <p:nvPr/>
        </p:nvSpPr>
        <p:spPr>
          <a:xfrm>
            <a:off x="7431473" y="3495868"/>
            <a:ext cx="1774268" cy="523220"/>
          </a:xfrm>
          <a:prstGeom prst="rect">
            <a:avLst/>
          </a:prstGeom>
          <a:noFill/>
        </p:spPr>
        <p:txBody>
          <a:bodyPr wrap="none" rtlCol="0">
            <a:spAutoFit/>
          </a:bodyPr>
          <a:lstStyle/>
          <a:p>
            <a:r>
              <a:rPr lang="en-US" sz="2800" b="1" dirty="0">
                <a:solidFill>
                  <a:srgbClr val="48CCBF"/>
                </a:solidFill>
              </a:rPr>
              <a:t>SACC: 2:50</a:t>
            </a:r>
          </a:p>
        </p:txBody>
      </p:sp>
      <p:sp>
        <p:nvSpPr>
          <p:cNvPr id="6" name="TextBox 5"/>
          <p:cNvSpPr txBox="1"/>
          <p:nvPr/>
        </p:nvSpPr>
        <p:spPr>
          <a:xfrm>
            <a:off x="1717817" y="5960227"/>
            <a:ext cx="2494594" cy="1384995"/>
          </a:xfrm>
          <a:prstGeom prst="rect">
            <a:avLst/>
          </a:prstGeom>
          <a:noFill/>
        </p:spPr>
        <p:txBody>
          <a:bodyPr wrap="none" rtlCol="0">
            <a:spAutoFit/>
          </a:bodyPr>
          <a:lstStyle/>
          <a:p>
            <a:r>
              <a:rPr lang="en-US" sz="2800" b="1" dirty="0">
                <a:solidFill>
                  <a:srgbClr val="48CCBF"/>
                </a:solidFill>
              </a:rPr>
              <a:t>2</a:t>
            </a:r>
            <a:r>
              <a:rPr lang="en-US" sz="2800" b="1" baseline="30000" dirty="0">
                <a:solidFill>
                  <a:srgbClr val="48CCBF"/>
                </a:solidFill>
              </a:rPr>
              <a:t>nd</a:t>
            </a:r>
            <a:r>
              <a:rPr lang="en-US" sz="2800" b="1" dirty="0">
                <a:solidFill>
                  <a:srgbClr val="48CCBF"/>
                </a:solidFill>
              </a:rPr>
              <a:t> Load: Upon </a:t>
            </a:r>
            <a:endParaRPr lang="en-US" sz="2800" b="1" dirty="0" smtClean="0">
              <a:solidFill>
                <a:srgbClr val="48CCBF"/>
              </a:solidFill>
            </a:endParaRPr>
          </a:p>
          <a:p>
            <a:r>
              <a:rPr lang="en-US" sz="2800" b="1" dirty="0" smtClean="0">
                <a:solidFill>
                  <a:srgbClr val="48CCBF"/>
                </a:solidFill>
              </a:rPr>
              <a:t>arrival </a:t>
            </a:r>
            <a:r>
              <a:rPr lang="en-US" sz="2800" b="1" dirty="0">
                <a:solidFill>
                  <a:srgbClr val="48CCBF"/>
                </a:solidFill>
              </a:rPr>
              <a:t>of </a:t>
            </a:r>
            <a:r>
              <a:rPr lang="en-US" sz="2800" b="1" dirty="0" smtClean="0">
                <a:solidFill>
                  <a:srgbClr val="48CCBF"/>
                </a:solidFill>
              </a:rPr>
              <a:t>1</a:t>
            </a:r>
            <a:r>
              <a:rPr lang="en-US" sz="2800" b="1" baseline="30000" dirty="0" smtClean="0">
                <a:solidFill>
                  <a:srgbClr val="48CCBF"/>
                </a:solidFill>
              </a:rPr>
              <a:t>st</a:t>
            </a:r>
            <a:r>
              <a:rPr lang="en-US" sz="2800" b="1" dirty="0" smtClean="0">
                <a:solidFill>
                  <a:srgbClr val="48CCBF"/>
                </a:solidFill>
              </a:rPr>
              <a:t> </a:t>
            </a:r>
          </a:p>
          <a:p>
            <a:r>
              <a:rPr lang="en-US" sz="2800" b="1" dirty="0" smtClean="0">
                <a:solidFill>
                  <a:srgbClr val="48CCBF"/>
                </a:solidFill>
              </a:rPr>
              <a:t>Load buses</a:t>
            </a:r>
            <a:endParaRPr lang="en-US" sz="2800" b="1" dirty="0">
              <a:solidFill>
                <a:srgbClr val="48CCBF"/>
              </a:solidFill>
            </a:endParaRPr>
          </a:p>
        </p:txBody>
      </p:sp>
      <p:sp>
        <p:nvSpPr>
          <p:cNvPr id="7" name="TextBox 6"/>
          <p:cNvSpPr txBox="1"/>
          <p:nvPr/>
        </p:nvSpPr>
        <p:spPr>
          <a:xfrm>
            <a:off x="5464276" y="5182191"/>
            <a:ext cx="3305392" cy="2246769"/>
          </a:xfrm>
          <a:prstGeom prst="rect">
            <a:avLst/>
          </a:prstGeom>
          <a:noFill/>
        </p:spPr>
        <p:txBody>
          <a:bodyPr wrap="none" rtlCol="0">
            <a:spAutoFit/>
          </a:bodyPr>
          <a:lstStyle/>
          <a:p>
            <a:pPr algn="ctr"/>
            <a:r>
              <a:rPr lang="en-US" sz="2800" dirty="0" smtClean="0"/>
              <a:t>All transportation </a:t>
            </a:r>
          </a:p>
          <a:p>
            <a:pPr algn="ctr"/>
            <a:r>
              <a:rPr lang="en-US" sz="2800" dirty="0" smtClean="0"/>
              <a:t>changes must be</a:t>
            </a:r>
          </a:p>
          <a:p>
            <a:pPr algn="ctr"/>
            <a:r>
              <a:rPr lang="en-US" sz="2800" dirty="0" smtClean="0"/>
              <a:t>made in the front</a:t>
            </a:r>
          </a:p>
          <a:p>
            <a:pPr algn="ctr"/>
            <a:r>
              <a:rPr lang="en-US" sz="2800" dirty="0"/>
              <a:t>o</a:t>
            </a:r>
            <a:r>
              <a:rPr lang="en-US" sz="2800" dirty="0" smtClean="0"/>
              <a:t>ffice.  Please send a </a:t>
            </a:r>
          </a:p>
          <a:p>
            <a:pPr algn="ctr"/>
            <a:r>
              <a:rPr lang="en-US" sz="2800" dirty="0" smtClean="0"/>
              <a:t>note for the change.</a:t>
            </a:r>
            <a:endParaRPr lang="en-US" sz="2800" dirty="0"/>
          </a:p>
        </p:txBody>
      </p:sp>
      <p:sp>
        <p:nvSpPr>
          <p:cNvPr id="11" name="TextBox 10"/>
          <p:cNvSpPr txBox="1"/>
          <p:nvPr/>
        </p:nvSpPr>
        <p:spPr>
          <a:xfrm>
            <a:off x="275267" y="401398"/>
            <a:ext cx="4296177" cy="1446550"/>
          </a:xfrm>
          <a:prstGeom prst="rect">
            <a:avLst/>
          </a:prstGeom>
          <a:noFill/>
        </p:spPr>
        <p:txBody>
          <a:bodyPr wrap="none" rtlCol="0">
            <a:spAutoFit/>
          </a:bodyPr>
          <a:lstStyle/>
          <a:p>
            <a:pPr algn="ctr"/>
            <a:r>
              <a:rPr lang="en-US" sz="8800" b="1" dirty="0" smtClean="0">
                <a:solidFill>
                  <a:srgbClr val="F0247B"/>
                </a:solidFill>
                <a:latin typeface="MJMeanMuggin" panose="02000603000000000000" pitchFamily="2" charset="0"/>
                <a:ea typeface="MJMeanMuggin" panose="02000603000000000000" pitchFamily="2" charset="0"/>
              </a:rPr>
              <a:t>Dismissal</a:t>
            </a:r>
            <a:endParaRPr lang="en-US" sz="8800" b="1" dirty="0">
              <a:solidFill>
                <a:srgbClr val="F0247B"/>
              </a:solidFill>
              <a:latin typeface="MJMeanMuggin" panose="02000603000000000000" pitchFamily="2" charset="0"/>
              <a:ea typeface="MJMeanMuggin" panose="02000603000000000000" pitchFamily="2" charset="0"/>
            </a:endParaRPr>
          </a:p>
        </p:txBody>
      </p:sp>
      <p:sp>
        <p:nvSpPr>
          <p:cNvPr id="12" name="TextBox 11"/>
          <p:cNvSpPr txBox="1"/>
          <p:nvPr/>
        </p:nvSpPr>
        <p:spPr>
          <a:xfrm>
            <a:off x="254332" y="3526484"/>
            <a:ext cx="2522294" cy="523220"/>
          </a:xfrm>
          <a:prstGeom prst="rect">
            <a:avLst/>
          </a:prstGeom>
          <a:noFill/>
        </p:spPr>
        <p:txBody>
          <a:bodyPr wrap="none" rtlCol="0">
            <a:spAutoFit/>
          </a:bodyPr>
          <a:lstStyle/>
          <a:p>
            <a:pPr algn="ctr"/>
            <a:r>
              <a:rPr lang="en-US" sz="2800" b="1" dirty="0">
                <a:solidFill>
                  <a:srgbClr val="48CCBF"/>
                </a:solidFill>
              </a:rPr>
              <a:t>Car Riders: 2:30</a:t>
            </a:r>
          </a:p>
        </p:txBody>
      </p:sp>
    </p:spTree>
    <p:extLst>
      <p:ext uri="{BB962C8B-B14F-4D97-AF65-F5344CB8AC3E}">
        <p14:creationId xmlns:p14="http://schemas.microsoft.com/office/powerpoint/2010/main" val="96834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708"/>
            <a:ext cx="10058400" cy="7772400"/>
          </a:xfrm>
          <a:prstGeom prst="rect">
            <a:avLst/>
          </a:prstGeom>
        </p:spPr>
      </p:pic>
      <p:sp>
        <p:nvSpPr>
          <p:cNvPr id="3" name="TextBox 2"/>
          <p:cNvSpPr txBox="1"/>
          <p:nvPr/>
        </p:nvSpPr>
        <p:spPr>
          <a:xfrm>
            <a:off x="104092" y="2195061"/>
            <a:ext cx="10081607" cy="5139869"/>
          </a:xfrm>
          <a:prstGeom prst="rect">
            <a:avLst/>
          </a:prstGeom>
          <a:noFill/>
        </p:spPr>
        <p:txBody>
          <a:bodyPr wrap="none" rtlCol="0">
            <a:spAutoFit/>
          </a:bodyPr>
          <a:lstStyle/>
          <a:p>
            <a:pPr algn="ctr"/>
            <a:r>
              <a:rPr lang="en-US" sz="4800" dirty="0"/>
              <a:t> </a:t>
            </a:r>
          </a:p>
          <a:p>
            <a:pPr algn="ctr"/>
            <a:r>
              <a:rPr lang="en-US" sz="2800" b="1" dirty="0" smtClean="0">
                <a:solidFill>
                  <a:srgbClr val="FF6699"/>
                </a:solidFill>
                <a:latin typeface="Ckgoodandfat" panose="02000603000000000000" pitchFamily="2" charset="0"/>
                <a:ea typeface="Ckgoodandfat" panose="02000603000000000000" pitchFamily="2" charset="0"/>
              </a:rPr>
              <a:t>We </a:t>
            </a:r>
            <a:r>
              <a:rPr lang="en-US" sz="2800" b="1" dirty="0">
                <a:solidFill>
                  <a:srgbClr val="FF6699"/>
                </a:solidFill>
                <a:latin typeface="Ckgoodandfat" panose="02000603000000000000" pitchFamily="2" charset="0"/>
                <a:ea typeface="Ckgoodandfat" panose="02000603000000000000" pitchFamily="2" charset="0"/>
              </a:rPr>
              <a:t>strongly encourage </a:t>
            </a:r>
            <a:r>
              <a:rPr lang="en-US" sz="2800" b="1" dirty="0" smtClean="0">
                <a:solidFill>
                  <a:srgbClr val="FF6699"/>
                </a:solidFill>
                <a:latin typeface="Ckgoodandfat" panose="02000603000000000000" pitchFamily="2" charset="0"/>
                <a:ea typeface="Ckgoodandfat" panose="02000603000000000000" pitchFamily="2" charset="0"/>
              </a:rPr>
              <a:t>every parent/guardian </a:t>
            </a:r>
          </a:p>
          <a:p>
            <a:pPr algn="ctr"/>
            <a:r>
              <a:rPr lang="en-US" sz="2800" b="1" dirty="0" smtClean="0">
                <a:solidFill>
                  <a:srgbClr val="FF6699"/>
                </a:solidFill>
                <a:latin typeface="Ckgoodandfat" panose="02000603000000000000" pitchFamily="2" charset="0"/>
                <a:ea typeface="Ckgoodandfat" panose="02000603000000000000" pitchFamily="2" charset="0"/>
              </a:rPr>
              <a:t>to </a:t>
            </a:r>
            <a:r>
              <a:rPr lang="en-US" sz="2800" b="1" dirty="0">
                <a:solidFill>
                  <a:srgbClr val="FF6699"/>
                </a:solidFill>
                <a:latin typeface="Ckgoodandfat" panose="02000603000000000000" pitchFamily="2" charset="0"/>
                <a:ea typeface="Ckgoodandfat" panose="02000603000000000000" pitchFamily="2" charset="0"/>
              </a:rPr>
              <a:t>sign up </a:t>
            </a:r>
            <a:r>
              <a:rPr lang="en-US" sz="2800" b="1" dirty="0" smtClean="0">
                <a:solidFill>
                  <a:srgbClr val="FF6699"/>
                </a:solidFill>
                <a:latin typeface="Ckgoodandfat" panose="02000603000000000000" pitchFamily="2" charset="0"/>
                <a:ea typeface="Ckgoodandfat" panose="02000603000000000000" pitchFamily="2" charset="0"/>
              </a:rPr>
              <a:t>for Skyward “</a:t>
            </a:r>
            <a:r>
              <a:rPr lang="en-US" sz="2800" b="1" dirty="0">
                <a:solidFill>
                  <a:srgbClr val="FF6699"/>
                </a:solidFill>
                <a:latin typeface="Ckgoodandfat" panose="02000603000000000000" pitchFamily="2" charset="0"/>
                <a:ea typeface="Ckgoodandfat" panose="02000603000000000000" pitchFamily="2" charset="0"/>
              </a:rPr>
              <a:t>Family Access,” which is our </a:t>
            </a:r>
            <a:endParaRPr lang="en-US" sz="2800" b="1" dirty="0" smtClean="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online </a:t>
            </a:r>
            <a:r>
              <a:rPr lang="en-US" sz="2800" b="1" dirty="0">
                <a:solidFill>
                  <a:srgbClr val="FF6699"/>
                </a:solidFill>
                <a:latin typeface="Ckgoodandfat" panose="02000603000000000000" pitchFamily="2" charset="0"/>
                <a:ea typeface="Ckgoodandfat" panose="02000603000000000000" pitchFamily="2" charset="0"/>
              </a:rPr>
              <a:t>gradebook system.  </a:t>
            </a:r>
            <a:r>
              <a:rPr lang="en-US" sz="2800" b="1" dirty="0" smtClean="0">
                <a:solidFill>
                  <a:srgbClr val="FF6699"/>
                </a:solidFill>
                <a:latin typeface="Ckgoodandfat" panose="02000603000000000000" pitchFamily="2" charset="0"/>
                <a:ea typeface="Ckgoodandfat" panose="02000603000000000000" pitchFamily="2" charset="0"/>
              </a:rPr>
              <a:t>Graded papers</a:t>
            </a:r>
          </a:p>
          <a:p>
            <a:pPr algn="ctr"/>
            <a:r>
              <a:rPr lang="en-US" sz="2800" b="1" dirty="0" smtClean="0">
                <a:solidFill>
                  <a:srgbClr val="FF6699"/>
                </a:solidFill>
                <a:latin typeface="Ckgoodandfat" panose="02000603000000000000" pitchFamily="2" charset="0"/>
                <a:ea typeface="Ckgoodandfat" panose="02000603000000000000" pitchFamily="2" charset="0"/>
              </a:rPr>
              <a:t>will </a:t>
            </a:r>
            <a:r>
              <a:rPr lang="en-US" sz="2800" b="1" dirty="0">
                <a:solidFill>
                  <a:srgbClr val="FF6699"/>
                </a:solidFill>
                <a:latin typeface="Ckgoodandfat" panose="02000603000000000000" pitchFamily="2" charset="0"/>
                <a:ea typeface="Ckgoodandfat" panose="02000603000000000000" pitchFamily="2" charset="0"/>
              </a:rPr>
              <a:t>be sent home on </a:t>
            </a:r>
            <a:r>
              <a:rPr lang="en-US" sz="2800" b="1" dirty="0" smtClean="0">
                <a:solidFill>
                  <a:srgbClr val="FF6699"/>
                </a:solidFill>
                <a:latin typeface="Ckgoodandfat" panose="02000603000000000000" pitchFamily="2" charset="0"/>
                <a:ea typeface="Ckgoodandfat" panose="02000603000000000000" pitchFamily="2" charset="0"/>
              </a:rPr>
              <a:t>Tuesdays</a:t>
            </a:r>
            <a:r>
              <a:rPr lang="en-US" sz="2800" b="1" dirty="0" smtClean="0">
                <a:solidFill>
                  <a:srgbClr val="FF6699"/>
                </a:solidFill>
                <a:latin typeface="Ckgoodandfat" panose="02000603000000000000" pitchFamily="2" charset="0"/>
                <a:ea typeface="Ckgoodandfat" panose="02000603000000000000" pitchFamily="2" charset="0"/>
              </a:rPr>
              <a:t>, </a:t>
            </a:r>
            <a:r>
              <a:rPr lang="en-US" sz="2800" b="1" dirty="0" smtClean="0">
                <a:solidFill>
                  <a:srgbClr val="FF6699"/>
                </a:solidFill>
                <a:latin typeface="Ckgoodandfat" panose="02000603000000000000" pitchFamily="2" charset="0"/>
                <a:ea typeface="Ckgoodandfat" panose="02000603000000000000" pitchFamily="2" charset="0"/>
              </a:rPr>
              <a:t>but </a:t>
            </a:r>
            <a:r>
              <a:rPr lang="en-US" sz="2800" b="1" dirty="0">
                <a:solidFill>
                  <a:srgbClr val="FF6699"/>
                </a:solidFill>
                <a:latin typeface="Ckgoodandfat" panose="02000603000000000000" pitchFamily="2" charset="0"/>
                <a:ea typeface="Ckgoodandfat" panose="02000603000000000000" pitchFamily="2" charset="0"/>
              </a:rPr>
              <a:t>you </a:t>
            </a:r>
            <a:r>
              <a:rPr lang="en-US" sz="2800" b="1" dirty="0" smtClean="0">
                <a:solidFill>
                  <a:srgbClr val="FF6699"/>
                </a:solidFill>
                <a:latin typeface="Ckgoodandfat" panose="02000603000000000000" pitchFamily="2" charset="0"/>
                <a:ea typeface="Ckgoodandfat" panose="02000603000000000000" pitchFamily="2" charset="0"/>
              </a:rPr>
              <a:t>may</a:t>
            </a:r>
          </a:p>
          <a:p>
            <a:pPr algn="ctr"/>
            <a:r>
              <a:rPr lang="en-US" sz="2800" b="1" dirty="0" smtClean="0">
                <a:solidFill>
                  <a:srgbClr val="FF6699"/>
                </a:solidFill>
                <a:latin typeface="Ckgoodandfat" panose="02000603000000000000" pitchFamily="2" charset="0"/>
                <a:ea typeface="Ckgoodandfat" panose="02000603000000000000" pitchFamily="2" charset="0"/>
              </a:rPr>
              <a:t> </a:t>
            </a:r>
            <a:r>
              <a:rPr lang="en-US" sz="2800" b="1" dirty="0">
                <a:solidFill>
                  <a:srgbClr val="FF6699"/>
                </a:solidFill>
                <a:latin typeface="Ckgoodandfat" panose="02000603000000000000" pitchFamily="2" charset="0"/>
                <a:ea typeface="Ckgoodandfat" panose="02000603000000000000" pitchFamily="2" charset="0"/>
              </a:rPr>
              <a:t>always check “Family Access” </a:t>
            </a:r>
            <a:r>
              <a:rPr lang="en-US" sz="2800" b="1" dirty="0" smtClean="0">
                <a:solidFill>
                  <a:srgbClr val="FF6699"/>
                </a:solidFill>
                <a:latin typeface="Ckgoodandfat" panose="02000603000000000000" pitchFamily="2" charset="0"/>
                <a:ea typeface="Ckgoodandfat" panose="02000603000000000000" pitchFamily="2" charset="0"/>
              </a:rPr>
              <a:t>to </a:t>
            </a:r>
            <a:r>
              <a:rPr lang="en-US" sz="2800" b="1" dirty="0">
                <a:solidFill>
                  <a:srgbClr val="FF6699"/>
                </a:solidFill>
                <a:latin typeface="Ckgoodandfat" panose="02000603000000000000" pitchFamily="2" charset="0"/>
                <a:ea typeface="Ckgoodandfat" panose="02000603000000000000" pitchFamily="2" charset="0"/>
              </a:rPr>
              <a:t>ensure that </a:t>
            </a:r>
            <a:endParaRPr lang="en-US" sz="2800" b="1" dirty="0" smtClean="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all </a:t>
            </a:r>
            <a:r>
              <a:rPr lang="en-US" sz="2800" b="1" dirty="0">
                <a:solidFill>
                  <a:srgbClr val="FF6699"/>
                </a:solidFill>
                <a:latin typeface="Ckgoodandfat" panose="02000603000000000000" pitchFamily="2" charset="0"/>
                <a:ea typeface="Ckgoodandfat" panose="02000603000000000000" pitchFamily="2" charset="0"/>
              </a:rPr>
              <a:t>papers are making it </a:t>
            </a:r>
            <a:r>
              <a:rPr lang="en-US" sz="2800" b="1" dirty="0" smtClean="0">
                <a:solidFill>
                  <a:srgbClr val="FF6699"/>
                </a:solidFill>
                <a:latin typeface="Ckgoodandfat" panose="02000603000000000000" pitchFamily="2" charset="0"/>
                <a:ea typeface="Ckgoodandfat" panose="02000603000000000000" pitchFamily="2" charset="0"/>
              </a:rPr>
              <a:t>home </a:t>
            </a:r>
            <a:r>
              <a:rPr lang="en-US" sz="2800" b="1" dirty="0">
                <a:solidFill>
                  <a:srgbClr val="FF6699"/>
                </a:solidFill>
                <a:latin typeface="Ckgoodandfat" panose="02000603000000000000" pitchFamily="2" charset="0"/>
                <a:ea typeface="Ckgoodandfat" panose="02000603000000000000" pitchFamily="2" charset="0"/>
              </a:rPr>
              <a:t>to you.  You can </a:t>
            </a:r>
            <a:endParaRPr lang="en-US" sz="2800" b="1" dirty="0" smtClean="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request a </a:t>
            </a:r>
            <a:r>
              <a:rPr lang="en-US" sz="2800" b="1" dirty="0">
                <a:solidFill>
                  <a:srgbClr val="FF6699"/>
                </a:solidFill>
                <a:latin typeface="Ckgoodandfat" panose="02000603000000000000" pitchFamily="2" charset="0"/>
                <a:ea typeface="Ckgoodandfat" panose="02000603000000000000" pitchFamily="2" charset="0"/>
              </a:rPr>
              <a:t>“Family Access” </a:t>
            </a:r>
            <a:r>
              <a:rPr lang="en-US" sz="2800" b="1" dirty="0" smtClean="0">
                <a:solidFill>
                  <a:srgbClr val="FF6699"/>
                </a:solidFill>
                <a:latin typeface="Ckgoodandfat" panose="02000603000000000000" pitchFamily="2" charset="0"/>
                <a:ea typeface="Ckgoodandfat" panose="02000603000000000000" pitchFamily="2" charset="0"/>
              </a:rPr>
              <a:t>application </a:t>
            </a:r>
            <a:r>
              <a:rPr lang="en-US" sz="2800" b="1" dirty="0">
                <a:solidFill>
                  <a:srgbClr val="FF6699"/>
                </a:solidFill>
                <a:latin typeface="Ckgoodandfat" panose="02000603000000000000" pitchFamily="2" charset="0"/>
                <a:ea typeface="Ckgoodandfat" panose="02000603000000000000" pitchFamily="2" charset="0"/>
              </a:rPr>
              <a:t>in </a:t>
            </a:r>
            <a:r>
              <a:rPr lang="en-US" sz="2800" b="1" dirty="0" smtClean="0">
                <a:solidFill>
                  <a:srgbClr val="FF6699"/>
                </a:solidFill>
                <a:latin typeface="Ckgoodandfat" panose="02000603000000000000" pitchFamily="2" charset="0"/>
                <a:ea typeface="Ckgoodandfat" panose="02000603000000000000" pitchFamily="2" charset="0"/>
              </a:rPr>
              <a:t>the</a:t>
            </a:r>
          </a:p>
          <a:p>
            <a:pPr algn="ctr"/>
            <a:r>
              <a:rPr lang="en-US" sz="2800" b="1" dirty="0" smtClean="0">
                <a:solidFill>
                  <a:srgbClr val="FF6699"/>
                </a:solidFill>
                <a:latin typeface="Ckgoodandfat" panose="02000603000000000000" pitchFamily="2" charset="0"/>
                <a:ea typeface="Ckgoodandfat" panose="02000603000000000000" pitchFamily="2" charset="0"/>
              </a:rPr>
              <a:t> </a:t>
            </a:r>
            <a:r>
              <a:rPr lang="en-US" sz="2800" b="1" dirty="0">
                <a:solidFill>
                  <a:srgbClr val="FF6699"/>
                </a:solidFill>
                <a:latin typeface="Ckgoodandfat" panose="02000603000000000000" pitchFamily="2" charset="0"/>
                <a:ea typeface="Ckgoodandfat" panose="02000603000000000000" pitchFamily="2" charset="0"/>
              </a:rPr>
              <a:t>school’s front office.  </a:t>
            </a:r>
            <a:r>
              <a:rPr lang="en-US" sz="2800" b="1" dirty="0" smtClean="0">
                <a:solidFill>
                  <a:srgbClr val="FF6699"/>
                </a:solidFill>
                <a:latin typeface="Ckgoodandfat" panose="02000603000000000000" pitchFamily="2" charset="0"/>
                <a:ea typeface="Ckgoodandfat" panose="02000603000000000000" pitchFamily="2" charset="0"/>
              </a:rPr>
              <a:t>Your </a:t>
            </a:r>
            <a:r>
              <a:rPr lang="en-US" sz="2800" b="1" dirty="0">
                <a:solidFill>
                  <a:srgbClr val="FF6699"/>
                </a:solidFill>
                <a:latin typeface="Ckgoodandfat" panose="02000603000000000000" pitchFamily="2" charset="0"/>
                <a:ea typeface="Ckgoodandfat" panose="02000603000000000000" pitchFamily="2" charset="0"/>
              </a:rPr>
              <a:t>application will need </a:t>
            </a:r>
            <a:r>
              <a:rPr lang="en-US" sz="2800" b="1" dirty="0" smtClean="0">
                <a:solidFill>
                  <a:srgbClr val="FF6699"/>
                </a:solidFill>
                <a:latin typeface="Ckgoodandfat" panose="02000603000000000000" pitchFamily="2" charset="0"/>
                <a:ea typeface="Ckgoodandfat" panose="02000603000000000000" pitchFamily="2" charset="0"/>
              </a:rPr>
              <a:t>to</a:t>
            </a:r>
          </a:p>
          <a:p>
            <a:pPr algn="ctr"/>
            <a:r>
              <a:rPr lang="en-US" sz="2800" b="1" dirty="0" smtClean="0">
                <a:solidFill>
                  <a:srgbClr val="FF6699"/>
                </a:solidFill>
                <a:latin typeface="Ckgoodandfat" panose="02000603000000000000" pitchFamily="2" charset="0"/>
                <a:ea typeface="Ckgoodandfat" panose="02000603000000000000" pitchFamily="2" charset="0"/>
              </a:rPr>
              <a:t> </a:t>
            </a:r>
            <a:r>
              <a:rPr lang="en-US" sz="2800" b="1" dirty="0">
                <a:solidFill>
                  <a:srgbClr val="FF6699"/>
                </a:solidFill>
                <a:latin typeface="Ckgoodandfat" panose="02000603000000000000" pitchFamily="2" charset="0"/>
                <a:ea typeface="Ckgoodandfat" panose="02000603000000000000" pitchFamily="2" charset="0"/>
              </a:rPr>
              <a:t>be </a:t>
            </a:r>
            <a:r>
              <a:rPr lang="en-US" sz="2800" b="1" dirty="0" smtClean="0">
                <a:solidFill>
                  <a:srgbClr val="FF6699"/>
                </a:solidFill>
                <a:latin typeface="Ckgoodandfat" panose="02000603000000000000" pitchFamily="2" charset="0"/>
                <a:ea typeface="Ckgoodandfat" panose="02000603000000000000" pitchFamily="2" charset="0"/>
              </a:rPr>
              <a:t>completed </a:t>
            </a:r>
            <a:r>
              <a:rPr lang="en-US" sz="2800" b="1" dirty="0">
                <a:solidFill>
                  <a:srgbClr val="FF6699"/>
                </a:solidFill>
                <a:latin typeface="Ckgoodandfat" panose="02000603000000000000" pitchFamily="2" charset="0"/>
                <a:ea typeface="Ckgoodandfat" panose="02000603000000000000" pitchFamily="2" charset="0"/>
              </a:rPr>
              <a:t>and </a:t>
            </a:r>
            <a:r>
              <a:rPr lang="en-US" sz="2800" b="1" dirty="0" smtClean="0">
                <a:solidFill>
                  <a:srgbClr val="FF6699"/>
                </a:solidFill>
                <a:latin typeface="Ckgoodandfat" panose="02000603000000000000" pitchFamily="2" charset="0"/>
                <a:ea typeface="Ckgoodandfat" panose="02000603000000000000" pitchFamily="2" charset="0"/>
              </a:rPr>
              <a:t>returned </a:t>
            </a:r>
            <a:r>
              <a:rPr lang="en-US" sz="2800" b="1" dirty="0">
                <a:solidFill>
                  <a:srgbClr val="FF6699"/>
                </a:solidFill>
                <a:latin typeface="Ckgoodandfat" panose="02000603000000000000" pitchFamily="2" charset="0"/>
                <a:ea typeface="Ckgoodandfat" panose="02000603000000000000" pitchFamily="2" charset="0"/>
              </a:rPr>
              <a:t>to school in order </a:t>
            </a:r>
            <a:endParaRPr lang="en-US" sz="2800" b="1" dirty="0" smtClean="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to </a:t>
            </a:r>
            <a:r>
              <a:rPr lang="en-US" sz="2800" b="1" dirty="0">
                <a:solidFill>
                  <a:srgbClr val="FF6699"/>
                </a:solidFill>
                <a:latin typeface="Ckgoodandfat" panose="02000603000000000000" pitchFamily="2" charset="0"/>
                <a:ea typeface="Ckgoodandfat" panose="02000603000000000000" pitchFamily="2" charset="0"/>
              </a:rPr>
              <a:t>receive </a:t>
            </a:r>
            <a:r>
              <a:rPr lang="en-US" sz="2800" b="1" dirty="0" smtClean="0">
                <a:solidFill>
                  <a:srgbClr val="FF6699"/>
                </a:solidFill>
                <a:latin typeface="Ckgoodandfat" panose="02000603000000000000" pitchFamily="2" charset="0"/>
                <a:ea typeface="Ckgoodandfat" panose="02000603000000000000" pitchFamily="2" charset="0"/>
              </a:rPr>
              <a:t>your </a:t>
            </a:r>
            <a:r>
              <a:rPr lang="en-US" sz="2800" b="1" dirty="0">
                <a:solidFill>
                  <a:srgbClr val="FF6699"/>
                </a:solidFill>
                <a:latin typeface="Ckgoodandfat" panose="02000603000000000000" pitchFamily="2" charset="0"/>
                <a:ea typeface="Ckgoodandfat" panose="02000603000000000000" pitchFamily="2" charset="0"/>
              </a:rPr>
              <a:t>login </a:t>
            </a:r>
            <a:r>
              <a:rPr lang="en-US" sz="2800" b="1" dirty="0" smtClean="0">
                <a:solidFill>
                  <a:srgbClr val="FF6699"/>
                </a:solidFill>
                <a:latin typeface="Ckgoodandfat" panose="02000603000000000000" pitchFamily="2" charset="0"/>
                <a:ea typeface="Ckgoodandfat" panose="02000603000000000000" pitchFamily="2" charset="0"/>
              </a:rPr>
              <a:t>information. </a:t>
            </a:r>
            <a:r>
              <a:rPr lang="en-US" sz="2800" b="1" dirty="0" smtClean="0">
                <a:solidFill>
                  <a:srgbClr val="FF6699"/>
                </a:solidFill>
                <a:latin typeface="Ckgoodandfat" panose="02000603000000000000" pitchFamily="2" charset="0"/>
                <a:ea typeface="Ckgoodandfat" panose="02000603000000000000" pitchFamily="2" charset="0"/>
              </a:rPr>
              <a:t>REPORT CARDS-Not printed</a:t>
            </a:r>
            <a:endParaRPr lang="en-US" sz="2800" b="1" dirty="0">
              <a:solidFill>
                <a:srgbClr val="FF6699"/>
              </a:solidFill>
              <a:latin typeface="Ckgoodandfat" panose="02000603000000000000" pitchFamily="2" charset="0"/>
              <a:ea typeface="Ckgoodandfat" panose="02000603000000000000" pitchFamily="2" charset="0"/>
            </a:endParaRPr>
          </a:p>
        </p:txBody>
      </p:sp>
      <p:sp>
        <p:nvSpPr>
          <p:cNvPr id="5" name="TextBox 4"/>
          <p:cNvSpPr txBox="1"/>
          <p:nvPr/>
        </p:nvSpPr>
        <p:spPr>
          <a:xfrm>
            <a:off x="0" y="543533"/>
            <a:ext cx="5446170" cy="1107996"/>
          </a:xfrm>
          <a:prstGeom prst="rect">
            <a:avLst/>
          </a:prstGeom>
          <a:noFill/>
        </p:spPr>
        <p:txBody>
          <a:bodyPr wrap="none" rtlCol="0">
            <a:spAutoFit/>
          </a:bodyPr>
          <a:lstStyle/>
          <a:p>
            <a:pPr algn="ctr"/>
            <a:r>
              <a:rPr lang="en-US" sz="6600" b="1" dirty="0">
                <a:solidFill>
                  <a:srgbClr val="86E87E"/>
                </a:solidFill>
                <a:latin typeface="MJMeanMuggin" panose="02000603000000000000" pitchFamily="2" charset="0"/>
                <a:ea typeface="MJMeanMuggin" panose="02000603000000000000" pitchFamily="2" charset="0"/>
              </a:rPr>
              <a:t>“Family Access”</a:t>
            </a:r>
            <a:endParaRPr lang="en-US" sz="6600" dirty="0">
              <a:solidFill>
                <a:srgbClr val="86E87E"/>
              </a:solidFill>
              <a:latin typeface="MJMeanMuggin" panose="02000603000000000000" pitchFamily="2" charset="0"/>
              <a:ea typeface="MJMeanMuggin" panose="02000603000000000000" pitchFamily="2" charset="0"/>
            </a:endParaRPr>
          </a:p>
        </p:txBody>
      </p:sp>
    </p:spTree>
    <p:extLst>
      <p:ext uri="{BB962C8B-B14F-4D97-AF65-F5344CB8AC3E}">
        <p14:creationId xmlns:p14="http://schemas.microsoft.com/office/powerpoint/2010/main" val="10710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1770741" y="3410857"/>
            <a:ext cx="6763657" cy="3416320"/>
          </a:xfrm>
          <a:prstGeom prst="rect">
            <a:avLst/>
          </a:prstGeom>
          <a:noFill/>
        </p:spPr>
        <p:txBody>
          <a:bodyPr wrap="square" rtlCol="0">
            <a:spAutoFit/>
          </a:bodyPr>
          <a:lstStyle/>
          <a:p>
            <a:pPr algn="ctr"/>
            <a:r>
              <a:rPr lang="en-US" b="1" dirty="0">
                <a:solidFill>
                  <a:srgbClr val="FF6699"/>
                </a:solidFill>
                <a:latin typeface="Ckgoodandfat" panose="02000603000000000000" pitchFamily="2" charset="0"/>
                <a:ea typeface="Ckgoodandfat" panose="02000603000000000000" pitchFamily="2" charset="0"/>
              </a:rPr>
              <a:t>Students will complete graded assignments throughout the week. Students will also be tested monthly on sight word </a:t>
            </a:r>
            <a:r>
              <a:rPr lang="en-US" b="1" dirty="0" smtClean="0">
                <a:solidFill>
                  <a:srgbClr val="FF6699"/>
                </a:solidFill>
                <a:latin typeface="Ckgoodandfat" panose="02000603000000000000" pitchFamily="2" charset="0"/>
                <a:ea typeface="Ckgoodandfat" panose="02000603000000000000" pitchFamily="2" charset="0"/>
              </a:rPr>
              <a:t>fluency if needed .  </a:t>
            </a:r>
            <a:r>
              <a:rPr lang="en-US" b="1" dirty="0">
                <a:solidFill>
                  <a:srgbClr val="FF6699"/>
                </a:solidFill>
                <a:latin typeface="Ckgoodandfat" panose="02000603000000000000" pitchFamily="2" charset="0"/>
                <a:ea typeface="Ckgoodandfat" panose="02000603000000000000" pitchFamily="2" charset="0"/>
              </a:rPr>
              <a:t>The monthly sight word list can be found in the student’s binder. Graded papers will be sent home the following week once they have been graded and reviewed. Please sign the graded paper log and return </a:t>
            </a:r>
            <a:r>
              <a:rPr lang="en-US" b="1" dirty="0" smtClean="0">
                <a:solidFill>
                  <a:srgbClr val="FF6699"/>
                </a:solidFill>
                <a:latin typeface="Ckgoodandfat" panose="02000603000000000000" pitchFamily="2" charset="0"/>
                <a:ea typeface="Ckgoodandfat" panose="02000603000000000000" pitchFamily="2" charset="0"/>
              </a:rPr>
              <a:t>the folder to </a:t>
            </a:r>
            <a:r>
              <a:rPr lang="en-US" b="1" dirty="0">
                <a:solidFill>
                  <a:srgbClr val="FF6699"/>
                </a:solidFill>
                <a:latin typeface="Ckgoodandfat" panose="02000603000000000000" pitchFamily="2" charset="0"/>
                <a:ea typeface="Ckgoodandfat" panose="02000603000000000000" pitchFamily="2" charset="0"/>
              </a:rPr>
              <a:t>school the next day your child attends class.  All assignments will be weighted equally</a:t>
            </a:r>
            <a:r>
              <a:rPr lang="en-US" b="1" dirty="0" smtClean="0">
                <a:solidFill>
                  <a:srgbClr val="FF6699"/>
                </a:solidFill>
                <a:latin typeface="Ckgoodandfat" panose="02000603000000000000" pitchFamily="2" charset="0"/>
                <a:ea typeface="Ckgoodandfat" panose="02000603000000000000" pitchFamily="2" charset="0"/>
              </a:rPr>
              <a:t>.  Going over work is a huge help when filling learning loss gaps.</a:t>
            </a:r>
            <a:endParaRPr lang="en-US" b="1" dirty="0">
              <a:solidFill>
                <a:srgbClr val="FF6699"/>
              </a:solidFill>
              <a:latin typeface="Ckgoodandfat" panose="02000603000000000000" pitchFamily="2" charset="0"/>
              <a:ea typeface="Ckgoodandfat" panose="02000603000000000000" pitchFamily="2" charset="0"/>
            </a:endParaRPr>
          </a:p>
          <a:p>
            <a:pPr algn="ctr"/>
            <a:r>
              <a:rPr lang="en-US" b="1" dirty="0">
                <a:solidFill>
                  <a:srgbClr val="FF6699"/>
                </a:solidFill>
                <a:latin typeface="Ckgoodandfat" panose="02000603000000000000" pitchFamily="2" charset="0"/>
                <a:ea typeface="Ckgoodandfat" panose="02000603000000000000" pitchFamily="2" charset="0"/>
              </a:rPr>
              <a:t> </a:t>
            </a:r>
          </a:p>
          <a:p>
            <a:pPr algn="ctr"/>
            <a:r>
              <a:rPr lang="en-US" b="1" dirty="0">
                <a:solidFill>
                  <a:srgbClr val="FF6699"/>
                </a:solidFill>
                <a:latin typeface="Ckgoodandfat" panose="02000603000000000000" pitchFamily="2" charset="0"/>
                <a:ea typeface="Ckgoodandfat" panose="02000603000000000000" pitchFamily="2" charset="0"/>
              </a:rPr>
              <a:t> </a:t>
            </a:r>
          </a:p>
          <a:p>
            <a:pPr algn="ctr"/>
            <a:r>
              <a:rPr lang="en-US" b="1" dirty="0">
                <a:solidFill>
                  <a:srgbClr val="FF6699"/>
                </a:solidFill>
                <a:latin typeface="Ckgoodandfat" panose="02000603000000000000" pitchFamily="2" charset="0"/>
                <a:ea typeface="Ckgoodandfat" panose="02000603000000000000" pitchFamily="2" charset="0"/>
              </a:rPr>
              <a:t>Please take note of the grading scale:  A:  </a:t>
            </a:r>
            <a:r>
              <a:rPr lang="en-US" b="1" dirty="0" smtClean="0">
                <a:solidFill>
                  <a:srgbClr val="FF6699"/>
                </a:solidFill>
                <a:latin typeface="Ckgoodandfat" panose="02000603000000000000" pitchFamily="2" charset="0"/>
                <a:ea typeface="Ckgoodandfat" panose="02000603000000000000" pitchFamily="2" charset="0"/>
              </a:rPr>
              <a:t>100-90     </a:t>
            </a:r>
            <a:r>
              <a:rPr lang="en-US" b="1" dirty="0">
                <a:solidFill>
                  <a:srgbClr val="FF6699"/>
                </a:solidFill>
                <a:latin typeface="Ckgoodandfat" panose="02000603000000000000" pitchFamily="2" charset="0"/>
                <a:ea typeface="Ckgoodandfat" panose="02000603000000000000" pitchFamily="2" charset="0"/>
              </a:rPr>
              <a:t>B:  </a:t>
            </a:r>
            <a:r>
              <a:rPr lang="en-US" b="1" dirty="0" smtClean="0">
                <a:solidFill>
                  <a:srgbClr val="FF6699"/>
                </a:solidFill>
                <a:latin typeface="Ckgoodandfat" panose="02000603000000000000" pitchFamily="2" charset="0"/>
                <a:ea typeface="Ckgoodandfat" panose="02000603000000000000" pitchFamily="2" charset="0"/>
              </a:rPr>
              <a:t>89-80  </a:t>
            </a:r>
          </a:p>
          <a:p>
            <a:pPr algn="ctr"/>
            <a:r>
              <a:rPr lang="en-US" b="1" dirty="0" smtClean="0">
                <a:solidFill>
                  <a:srgbClr val="FF6699"/>
                </a:solidFill>
                <a:latin typeface="Ckgoodandfat" panose="02000603000000000000" pitchFamily="2" charset="0"/>
                <a:ea typeface="Ckgoodandfat" panose="02000603000000000000" pitchFamily="2" charset="0"/>
              </a:rPr>
              <a:t>   </a:t>
            </a:r>
            <a:r>
              <a:rPr lang="en-US" b="1" dirty="0">
                <a:solidFill>
                  <a:srgbClr val="FF6699"/>
                </a:solidFill>
                <a:latin typeface="Ckgoodandfat" panose="02000603000000000000" pitchFamily="2" charset="0"/>
                <a:ea typeface="Ckgoodandfat" panose="02000603000000000000" pitchFamily="2" charset="0"/>
              </a:rPr>
              <a:t>C: </a:t>
            </a:r>
            <a:r>
              <a:rPr lang="en-US" b="1" dirty="0" smtClean="0">
                <a:solidFill>
                  <a:srgbClr val="FF6699"/>
                </a:solidFill>
                <a:latin typeface="Ckgoodandfat" panose="02000603000000000000" pitchFamily="2" charset="0"/>
                <a:ea typeface="Ckgoodandfat" panose="02000603000000000000" pitchFamily="2" charset="0"/>
              </a:rPr>
              <a:t>79-70    </a:t>
            </a:r>
            <a:r>
              <a:rPr lang="en-US" b="1" dirty="0">
                <a:solidFill>
                  <a:srgbClr val="FF6699"/>
                </a:solidFill>
                <a:latin typeface="Ckgoodandfat" panose="02000603000000000000" pitchFamily="2" charset="0"/>
                <a:ea typeface="Ckgoodandfat" panose="02000603000000000000" pitchFamily="2" charset="0"/>
              </a:rPr>
              <a:t>D:   </a:t>
            </a:r>
            <a:r>
              <a:rPr lang="en-US" b="1" dirty="0" smtClean="0">
                <a:solidFill>
                  <a:srgbClr val="FF6699"/>
                </a:solidFill>
                <a:latin typeface="Ckgoodandfat" panose="02000603000000000000" pitchFamily="2" charset="0"/>
                <a:ea typeface="Ckgoodandfat" panose="02000603000000000000" pitchFamily="2" charset="0"/>
              </a:rPr>
              <a:t>69-60     </a:t>
            </a:r>
            <a:r>
              <a:rPr lang="en-US" b="1" dirty="0">
                <a:solidFill>
                  <a:srgbClr val="FF6699"/>
                </a:solidFill>
                <a:latin typeface="Ckgoodandfat" panose="02000603000000000000" pitchFamily="2" charset="0"/>
                <a:ea typeface="Ckgoodandfat" panose="02000603000000000000" pitchFamily="2" charset="0"/>
              </a:rPr>
              <a:t>F: </a:t>
            </a:r>
            <a:r>
              <a:rPr lang="en-US" b="1" dirty="0" smtClean="0">
                <a:solidFill>
                  <a:srgbClr val="FF6699"/>
                </a:solidFill>
                <a:latin typeface="Ckgoodandfat" panose="02000603000000000000" pitchFamily="2" charset="0"/>
                <a:ea typeface="Ckgoodandfat" panose="02000603000000000000" pitchFamily="2" charset="0"/>
              </a:rPr>
              <a:t> Below 59</a:t>
            </a:r>
            <a:endParaRPr lang="en-US" b="1" dirty="0">
              <a:solidFill>
                <a:srgbClr val="FF6699"/>
              </a:solidFill>
              <a:latin typeface="Ckgoodandfat" panose="02000603000000000000" pitchFamily="2" charset="0"/>
              <a:ea typeface="Ckgoodandfat" panose="02000603000000000000" pitchFamily="2" charset="0"/>
            </a:endParaRPr>
          </a:p>
        </p:txBody>
      </p:sp>
    </p:spTree>
    <p:extLst>
      <p:ext uri="{BB962C8B-B14F-4D97-AF65-F5344CB8AC3E}">
        <p14:creationId xmlns:p14="http://schemas.microsoft.com/office/powerpoint/2010/main" val="195810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325037" y="3518678"/>
            <a:ext cx="9408345" cy="3970318"/>
          </a:xfrm>
          <a:prstGeom prst="rect">
            <a:avLst/>
          </a:prstGeom>
          <a:noFill/>
        </p:spPr>
        <p:txBody>
          <a:bodyPr wrap="none" rtlCol="0">
            <a:spAutoFit/>
          </a:bodyPr>
          <a:lstStyle/>
          <a:p>
            <a:pPr algn="ctr"/>
            <a:r>
              <a:rPr lang="en-US" sz="2800" b="1" dirty="0" smtClean="0">
                <a:solidFill>
                  <a:srgbClr val="FF6699"/>
                </a:solidFill>
                <a:latin typeface="Ckgoodandfat" panose="02000603000000000000" pitchFamily="2" charset="0"/>
                <a:ea typeface="Ckgoodandfat" panose="02000603000000000000" pitchFamily="2" charset="0"/>
              </a:rPr>
              <a:t>Homework is sent home daily, as needed.  </a:t>
            </a:r>
          </a:p>
          <a:p>
            <a:pPr algn="ctr"/>
            <a:r>
              <a:rPr lang="en-US" sz="2800" b="1" dirty="0" smtClean="0">
                <a:solidFill>
                  <a:srgbClr val="FF6699"/>
                </a:solidFill>
                <a:latin typeface="Ckgoodandfat" panose="02000603000000000000" pitchFamily="2" charset="0"/>
                <a:ea typeface="Ckgoodandfat" panose="02000603000000000000" pitchFamily="2" charset="0"/>
              </a:rPr>
              <a:t>Homework will be in their Homework Folder. </a:t>
            </a:r>
          </a:p>
          <a:p>
            <a:pPr algn="ctr"/>
            <a:r>
              <a:rPr lang="en-US" sz="2800" b="1" dirty="0" smtClean="0">
                <a:solidFill>
                  <a:srgbClr val="FF6699"/>
                </a:solidFill>
                <a:latin typeface="Ckgoodandfat" panose="02000603000000000000" pitchFamily="2" charset="0"/>
                <a:ea typeface="Ckgoodandfat" panose="02000603000000000000" pitchFamily="2" charset="0"/>
              </a:rPr>
              <a:t>Don’t forget to study</a:t>
            </a:r>
            <a:r>
              <a:rPr lang="en-US" sz="2800" b="1" dirty="0">
                <a:solidFill>
                  <a:srgbClr val="FF6699"/>
                </a:solidFill>
                <a:latin typeface="Ckgoodandfat" panose="02000603000000000000" pitchFamily="2" charset="0"/>
                <a:ea typeface="Ckgoodandfat" panose="02000603000000000000" pitchFamily="2" charset="0"/>
              </a:rPr>
              <a:t> </a:t>
            </a:r>
            <a:r>
              <a:rPr lang="en-US" sz="2800" b="1" dirty="0" smtClean="0">
                <a:solidFill>
                  <a:srgbClr val="FF6699"/>
                </a:solidFill>
                <a:latin typeface="Ckgoodandfat" panose="02000603000000000000" pitchFamily="2" charset="0"/>
                <a:ea typeface="Ckgoodandfat" panose="02000603000000000000" pitchFamily="2" charset="0"/>
              </a:rPr>
              <a:t>for</a:t>
            </a:r>
          </a:p>
          <a:p>
            <a:pPr algn="ctr"/>
            <a:r>
              <a:rPr lang="en-US" sz="2800" b="1" dirty="0" smtClean="0">
                <a:solidFill>
                  <a:srgbClr val="FF6699"/>
                </a:solidFill>
                <a:latin typeface="Ckgoodandfat" panose="02000603000000000000" pitchFamily="2" charset="0"/>
                <a:ea typeface="Ckgoodandfat" panose="02000603000000000000" pitchFamily="2" charset="0"/>
              </a:rPr>
              <a:t>the spelling test on Friday and all phonics skills/sight words</a:t>
            </a:r>
          </a:p>
          <a:p>
            <a:pPr algn="ctr"/>
            <a:r>
              <a:rPr lang="en-US" sz="2800" b="1" dirty="0" smtClean="0">
                <a:solidFill>
                  <a:srgbClr val="FF6699"/>
                </a:solidFill>
                <a:latin typeface="Ckgoodandfat" panose="02000603000000000000" pitchFamily="2" charset="0"/>
                <a:ea typeface="Ckgoodandfat" panose="02000603000000000000" pitchFamily="2" charset="0"/>
              </a:rPr>
              <a:t> nightly. </a:t>
            </a:r>
            <a:endParaRPr lang="en-US" sz="2800" b="1" dirty="0">
              <a:solidFill>
                <a:srgbClr val="FF6699"/>
              </a:solidFill>
              <a:latin typeface="Ckgoodandfat" panose="02000603000000000000" pitchFamily="2" charset="0"/>
              <a:ea typeface="Ckgoodandfat" panose="02000603000000000000" pitchFamily="2" charset="0"/>
            </a:endParaRPr>
          </a:p>
          <a:p>
            <a:pPr algn="ctr"/>
            <a:r>
              <a:rPr lang="en-US" sz="2800" b="1" dirty="0" smtClean="0">
                <a:solidFill>
                  <a:srgbClr val="FF6699"/>
                </a:solidFill>
                <a:latin typeface="Ckgoodandfat" panose="02000603000000000000" pitchFamily="2" charset="0"/>
                <a:ea typeface="Ckgoodandfat" panose="02000603000000000000" pitchFamily="2" charset="0"/>
              </a:rPr>
              <a:t>Classwork in the front </a:t>
            </a:r>
            <a:r>
              <a:rPr lang="en-US" sz="2800" b="1" dirty="0" err="1" smtClean="0">
                <a:solidFill>
                  <a:srgbClr val="FF6699"/>
                </a:solidFill>
                <a:latin typeface="Ckgoodandfat" panose="02000603000000000000" pitchFamily="2" charset="0"/>
                <a:ea typeface="Ckgoodandfat" panose="02000603000000000000" pitchFamily="2" charset="0"/>
              </a:rPr>
              <a:t>front</a:t>
            </a:r>
            <a:r>
              <a:rPr lang="en-US" sz="2800" b="1" dirty="0" smtClean="0">
                <a:solidFill>
                  <a:srgbClr val="FF6699"/>
                </a:solidFill>
                <a:latin typeface="Ckgoodandfat" panose="02000603000000000000" pitchFamily="2" charset="0"/>
                <a:ea typeface="Ckgoodandfat" panose="02000603000000000000" pitchFamily="2" charset="0"/>
              </a:rPr>
              <a:t> does not have</a:t>
            </a:r>
          </a:p>
          <a:p>
            <a:pPr algn="ctr"/>
            <a:r>
              <a:rPr lang="en-US" sz="2800" b="1" dirty="0" smtClean="0">
                <a:solidFill>
                  <a:srgbClr val="FF6699"/>
                </a:solidFill>
                <a:latin typeface="Ckgoodandfat" panose="02000603000000000000" pitchFamily="2" charset="0"/>
                <a:ea typeface="Ckgoodandfat" panose="02000603000000000000" pitchFamily="2" charset="0"/>
              </a:rPr>
              <a:t>to be returned.  Homework we go over will be </a:t>
            </a:r>
          </a:p>
          <a:p>
            <a:pPr algn="ctr"/>
            <a:r>
              <a:rPr lang="en-US" sz="2800" b="1" dirty="0">
                <a:solidFill>
                  <a:srgbClr val="FF6699"/>
                </a:solidFill>
                <a:latin typeface="Ckgoodandfat" panose="02000603000000000000" pitchFamily="2" charset="0"/>
                <a:ea typeface="Ckgoodandfat" panose="02000603000000000000" pitchFamily="2" charset="0"/>
              </a:rPr>
              <a:t>i</a:t>
            </a:r>
            <a:r>
              <a:rPr lang="en-US" sz="2800" b="1" dirty="0" smtClean="0">
                <a:solidFill>
                  <a:srgbClr val="FF6699"/>
                </a:solidFill>
                <a:latin typeface="Ckgoodandfat" panose="02000603000000000000" pitchFamily="2" charset="0"/>
                <a:ea typeface="Ckgoodandfat" panose="02000603000000000000" pitchFamily="2" charset="0"/>
              </a:rPr>
              <a:t>n the back of the binder with a </a:t>
            </a:r>
            <a:r>
              <a:rPr lang="en-US" sz="2800" b="1" dirty="0" smtClean="0">
                <a:solidFill>
                  <a:srgbClr val="FF6699"/>
                </a:solidFill>
                <a:latin typeface="Ckgoodandfat" panose="02000603000000000000" pitchFamily="2" charset="0"/>
                <a:ea typeface="Ckgoodandfat" panose="02000603000000000000" pitchFamily="2" charset="0"/>
                <a:sym typeface="Wingdings" panose="05000000000000000000" pitchFamily="2" charset="2"/>
              </a:rPr>
              <a:t>.</a:t>
            </a:r>
          </a:p>
          <a:p>
            <a:pPr algn="ctr"/>
            <a:r>
              <a:rPr lang="en-US" sz="2800" b="1" dirty="0" smtClean="0">
                <a:solidFill>
                  <a:srgbClr val="FF6699"/>
                </a:solidFill>
                <a:latin typeface="Ckgoodandfat" panose="02000603000000000000" pitchFamily="2" charset="0"/>
                <a:ea typeface="Ckgoodandfat" panose="02000603000000000000" pitchFamily="2" charset="0"/>
                <a:sym typeface="Wingdings" panose="05000000000000000000" pitchFamily="2" charset="2"/>
              </a:rPr>
              <a:t>REPEAT OFFENDERS </a:t>
            </a:r>
            <a:endParaRPr lang="en-US" sz="2800" b="1" dirty="0" smtClean="0">
              <a:solidFill>
                <a:srgbClr val="FF6699"/>
              </a:solidFill>
              <a:latin typeface="Ckgoodandfat" panose="02000603000000000000" pitchFamily="2" charset="0"/>
              <a:ea typeface="Ckgoodandfat" panose="02000603000000000000" pitchFamily="2" charset="0"/>
            </a:endParaRPr>
          </a:p>
        </p:txBody>
      </p:sp>
    </p:spTree>
    <p:extLst>
      <p:ext uri="{BB962C8B-B14F-4D97-AF65-F5344CB8AC3E}">
        <p14:creationId xmlns:p14="http://schemas.microsoft.com/office/powerpoint/2010/main" val="30274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p:cNvSpPr txBox="1"/>
          <p:nvPr/>
        </p:nvSpPr>
        <p:spPr>
          <a:xfrm>
            <a:off x="1770741" y="3410857"/>
            <a:ext cx="6763657" cy="3416320"/>
          </a:xfrm>
          <a:prstGeom prst="rect">
            <a:avLst/>
          </a:prstGeom>
          <a:noFill/>
        </p:spPr>
        <p:txBody>
          <a:bodyPr wrap="square" rtlCol="0">
            <a:spAutoFit/>
          </a:bodyPr>
          <a:lstStyle/>
          <a:p>
            <a:pPr algn="ctr"/>
            <a:r>
              <a:rPr lang="en-US" sz="2400" dirty="0"/>
              <a:t> </a:t>
            </a:r>
          </a:p>
          <a:p>
            <a:pPr algn="ctr"/>
            <a:r>
              <a:rPr lang="en-US" sz="2400" b="1" dirty="0">
                <a:solidFill>
                  <a:srgbClr val="FF6699"/>
                </a:solidFill>
                <a:latin typeface="Ckgoodandfat" panose="02000603000000000000" pitchFamily="2" charset="0"/>
                <a:ea typeface="Ckgoodandfat" panose="02000603000000000000" pitchFamily="2" charset="0"/>
              </a:rPr>
              <a:t>Incomplete Work</a:t>
            </a:r>
          </a:p>
          <a:p>
            <a:pPr algn="ctr"/>
            <a:r>
              <a:rPr lang="en-US" sz="2400" b="1" dirty="0">
                <a:solidFill>
                  <a:srgbClr val="FF6699"/>
                </a:solidFill>
                <a:latin typeface="Ckgoodandfat" panose="02000603000000000000" pitchFamily="2" charset="0"/>
                <a:ea typeface="Ckgoodandfat" panose="02000603000000000000" pitchFamily="2" charset="0"/>
              </a:rPr>
              <a:t>Students will be given ample time to finish class work. There will be times when incomplete assignments will be graded “as is.” Lost assignments or work that is not turned in will not be replaced and will result in a 0</a:t>
            </a:r>
            <a:r>
              <a:rPr lang="en-US" sz="2400" b="1" dirty="0" smtClean="0">
                <a:solidFill>
                  <a:srgbClr val="FF6699"/>
                </a:solidFill>
                <a:latin typeface="Ckgoodandfat" panose="02000603000000000000" pitchFamily="2" charset="0"/>
                <a:ea typeface="Ckgoodandfat" panose="02000603000000000000" pitchFamily="2" charset="0"/>
              </a:rPr>
              <a:t>.  If this is a struggle with your child, I will let you know!  Our goal is to get them out of this habit.</a:t>
            </a:r>
            <a:endParaRPr lang="en-US" sz="2400" b="1" dirty="0">
              <a:solidFill>
                <a:srgbClr val="FF6699"/>
              </a:solidFill>
              <a:latin typeface="Ckgoodandfat" panose="02000603000000000000" pitchFamily="2" charset="0"/>
              <a:ea typeface="Ckgoodandfat" panose="02000603000000000000" pitchFamily="2" charset="0"/>
            </a:endParaRPr>
          </a:p>
        </p:txBody>
      </p:sp>
    </p:spTree>
    <p:extLst>
      <p:ext uri="{BB962C8B-B14F-4D97-AF65-F5344CB8AC3E}">
        <p14:creationId xmlns:p14="http://schemas.microsoft.com/office/powerpoint/2010/main" val="1345150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TotalTime>
  <Words>885</Words>
  <Application>Microsoft Office PowerPoint</Application>
  <PresentationFormat>Custom</PresentationFormat>
  <Paragraphs>121</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Ckgoodandfat</vt:lpstr>
      <vt:lpstr>Comic Sans MS</vt:lpstr>
      <vt:lpstr>MJHappyInstaversary</vt:lpstr>
      <vt:lpstr>MJMeanMuggin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Cohen</dc:creator>
  <cp:lastModifiedBy>Anna Connell</cp:lastModifiedBy>
  <cp:revision>37</cp:revision>
  <dcterms:created xsi:type="dcterms:W3CDTF">2015-05-24T15:49:33Z</dcterms:created>
  <dcterms:modified xsi:type="dcterms:W3CDTF">2023-08-15T20:49:51Z</dcterms:modified>
</cp:coreProperties>
</file>