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 id="266" r:id="rId3"/>
    <p:sldId id="267" r:id="rId4"/>
    <p:sldId id="273" r:id="rId5"/>
    <p:sldId id="274" r:id="rId6"/>
  </p:sldIdLst>
  <p:sldSz cx="7772400" cy="100584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F84FA35-C142-A728-41E9-05EFE643D14E}" v="3330" dt="2022-08-04T19:40:00.675"/>
    <p1510:client id="{F9E9C555-FD41-4A4B-89A4-B0E88732ADDE}" v="113" dt="2022-08-04T20:01:12.31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146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na Connell" userId="S::aconnell@tipton-county.com::be1f1d94-a73a-4df9-a506-c298e04e8f21" providerId="AD" clId="Web-{9F84FA35-C142-A728-41E9-05EFE643D14E}"/>
    <pc:docChg chg="delSld modSld">
      <pc:chgData name="Anna Connell" userId="S::aconnell@tipton-county.com::be1f1d94-a73a-4df9-a506-c298e04e8f21" providerId="AD" clId="Web-{9F84FA35-C142-A728-41E9-05EFE643D14E}" dt="2022-08-04T19:40:00.675" v="3381" actId="20577"/>
      <pc:docMkLst>
        <pc:docMk/>
      </pc:docMkLst>
      <pc:sldChg chg="modSp">
        <pc:chgData name="Anna Connell" userId="S::aconnell@tipton-county.com::be1f1d94-a73a-4df9-a506-c298e04e8f21" providerId="AD" clId="Web-{9F84FA35-C142-A728-41E9-05EFE643D14E}" dt="2022-08-04T17:20:42.283" v="396" actId="20577"/>
        <pc:sldMkLst>
          <pc:docMk/>
          <pc:sldMk cId="317425616" sldId="267"/>
        </pc:sldMkLst>
        <pc:spChg chg="mod">
          <ac:chgData name="Anna Connell" userId="S::aconnell@tipton-county.com::be1f1d94-a73a-4df9-a506-c298e04e8f21" providerId="AD" clId="Web-{9F84FA35-C142-A728-41E9-05EFE643D14E}" dt="2022-08-04T17:20:42.283" v="396" actId="20577"/>
          <ac:spMkLst>
            <pc:docMk/>
            <pc:sldMk cId="317425616" sldId="267"/>
            <ac:spMk id="2" creationId="{17C3433C-041A-6242-AB1D-2577D28C567C}"/>
          </ac:spMkLst>
        </pc:spChg>
        <pc:spChg chg="mod">
          <ac:chgData name="Anna Connell" userId="S::aconnell@tipton-county.com::be1f1d94-a73a-4df9-a506-c298e04e8f21" providerId="AD" clId="Web-{9F84FA35-C142-A728-41E9-05EFE643D14E}" dt="2022-08-04T17:08:20.498" v="18" actId="20577"/>
          <ac:spMkLst>
            <pc:docMk/>
            <pc:sldMk cId="317425616" sldId="267"/>
            <ac:spMk id="4" creationId="{0639B812-48B7-C34B-8108-22FACA31169B}"/>
          </ac:spMkLst>
        </pc:spChg>
      </pc:sldChg>
      <pc:sldChg chg="del">
        <pc:chgData name="Anna Connell" userId="S::aconnell@tipton-county.com::be1f1d94-a73a-4df9-a506-c298e04e8f21" providerId="AD" clId="Web-{9F84FA35-C142-A728-41E9-05EFE643D14E}" dt="2022-08-04T19:19:29.675" v="3272"/>
        <pc:sldMkLst>
          <pc:docMk/>
          <pc:sldMk cId="1392999456" sldId="268"/>
        </pc:sldMkLst>
      </pc:sldChg>
      <pc:sldChg chg="del">
        <pc:chgData name="Anna Connell" userId="S::aconnell@tipton-county.com::be1f1d94-a73a-4df9-a506-c298e04e8f21" providerId="AD" clId="Web-{9F84FA35-C142-A728-41E9-05EFE643D14E}" dt="2022-08-04T19:19:30.660" v="3273"/>
        <pc:sldMkLst>
          <pc:docMk/>
          <pc:sldMk cId="2724440954" sldId="271"/>
        </pc:sldMkLst>
      </pc:sldChg>
      <pc:sldChg chg="modSp">
        <pc:chgData name="Anna Connell" userId="S::aconnell@tipton-county.com::be1f1d94-a73a-4df9-a506-c298e04e8f21" providerId="AD" clId="Web-{9F84FA35-C142-A728-41E9-05EFE643D14E}" dt="2022-08-04T19:40:00.675" v="3381" actId="20577"/>
        <pc:sldMkLst>
          <pc:docMk/>
          <pc:sldMk cId="885079373" sldId="273"/>
        </pc:sldMkLst>
        <pc:spChg chg="mod">
          <ac:chgData name="Anna Connell" userId="S::aconnell@tipton-county.com::be1f1d94-a73a-4df9-a506-c298e04e8f21" providerId="AD" clId="Web-{9F84FA35-C142-A728-41E9-05EFE643D14E}" dt="2022-08-04T17:46:45.055" v="1014" actId="20577"/>
          <ac:spMkLst>
            <pc:docMk/>
            <pc:sldMk cId="885079373" sldId="273"/>
            <ac:spMk id="2" creationId="{9CD5ECC1-7EAF-1B44-8ECA-8E9E9AF7523F}"/>
          </ac:spMkLst>
        </pc:spChg>
        <pc:spChg chg="mod">
          <ac:chgData name="Anna Connell" userId="S::aconnell@tipton-county.com::be1f1d94-a73a-4df9-a506-c298e04e8f21" providerId="AD" clId="Web-{9F84FA35-C142-A728-41E9-05EFE643D14E}" dt="2022-08-04T19:40:00.675" v="3381" actId="20577"/>
          <ac:spMkLst>
            <pc:docMk/>
            <pc:sldMk cId="885079373" sldId="273"/>
            <ac:spMk id="3" creationId="{6B321313-5DAC-7448-98E0-FD7C1DD6EB99}"/>
          </ac:spMkLst>
        </pc:spChg>
      </pc:sldChg>
      <pc:sldChg chg="modSp">
        <pc:chgData name="Anna Connell" userId="S::aconnell@tipton-county.com::be1f1d94-a73a-4df9-a506-c298e04e8f21" providerId="AD" clId="Web-{9F84FA35-C142-A728-41E9-05EFE643D14E}" dt="2022-08-04T19:23:26.050" v="3379" actId="20577"/>
        <pc:sldMkLst>
          <pc:docMk/>
          <pc:sldMk cId="2880031191" sldId="274"/>
        </pc:sldMkLst>
        <pc:spChg chg="mod">
          <ac:chgData name="Anna Connell" userId="S::aconnell@tipton-county.com::be1f1d94-a73a-4df9-a506-c298e04e8f21" providerId="AD" clId="Web-{9F84FA35-C142-A728-41E9-05EFE643D14E}" dt="2022-08-04T18:14:45.625" v="2162" actId="20577"/>
          <ac:spMkLst>
            <pc:docMk/>
            <pc:sldMk cId="2880031191" sldId="274"/>
            <ac:spMk id="2" creationId="{B02FE3AB-ADEB-CA47-B653-7533F32EBD86}"/>
          </ac:spMkLst>
        </pc:spChg>
        <pc:spChg chg="mod">
          <ac:chgData name="Anna Connell" userId="S::aconnell@tipton-county.com::be1f1d94-a73a-4df9-a506-c298e04e8f21" providerId="AD" clId="Web-{9F84FA35-C142-A728-41E9-05EFE643D14E}" dt="2022-08-04T19:23:26.050" v="3379" actId="20577"/>
          <ac:spMkLst>
            <pc:docMk/>
            <pc:sldMk cId="2880031191" sldId="274"/>
            <ac:spMk id="4" creationId="{471C27DA-8D7E-3F4D-B82E-66C810508CEC}"/>
          </ac:spMkLst>
        </pc:spChg>
      </pc:sldChg>
    </pc:docChg>
  </pc:docChgLst>
  <pc:docChgLst>
    <pc:chgData name="Anna Connell" userId="S::aconnell@tipton-county.com::be1f1d94-a73a-4df9-a506-c298e04e8f21" providerId="AD" clId="Web-{F9E9C555-FD41-4A4B-89A4-B0E88732ADDE}"/>
    <pc:docChg chg="modSld">
      <pc:chgData name="Anna Connell" userId="S::aconnell@tipton-county.com::be1f1d94-a73a-4df9-a506-c298e04e8f21" providerId="AD" clId="Web-{F9E9C555-FD41-4A4B-89A4-B0E88732ADDE}" dt="2022-08-04T20:01:12.310" v="113" actId="14100"/>
      <pc:docMkLst>
        <pc:docMk/>
      </pc:docMkLst>
      <pc:sldChg chg="addSp modSp">
        <pc:chgData name="Anna Connell" userId="S::aconnell@tipton-county.com::be1f1d94-a73a-4df9-a506-c298e04e8f21" providerId="AD" clId="Web-{F9E9C555-FD41-4A4B-89A4-B0E88732ADDE}" dt="2022-08-04T19:52:26.702" v="57" actId="20577"/>
        <pc:sldMkLst>
          <pc:docMk/>
          <pc:sldMk cId="2603209871" sldId="266"/>
        </pc:sldMkLst>
        <pc:spChg chg="mod">
          <ac:chgData name="Anna Connell" userId="S::aconnell@tipton-county.com::be1f1d94-a73a-4df9-a506-c298e04e8f21" providerId="AD" clId="Web-{F9E9C555-FD41-4A4B-89A4-B0E88732ADDE}" dt="2022-08-04T19:52:20.874" v="55" actId="20577"/>
          <ac:spMkLst>
            <pc:docMk/>
            <pc:sldMk cId="2603209871" sldId="266"/>
            <ac:spMk id="2" creationId="{6B3C57BE-F993-C748-BDB7-102DEAC1CF81}"/>
          </ac:spMkLst>
        </pc:spChg>
        <pc:spChg chg="mod">
          <ac:chgData name="Anna Connell" userId="S::aconnell@tipton-county.com::be1f1d94-a73a-4df9-a506-c298e04e8f21" providerId="AD" clId="Web-{F9E9C555-FD41-4A4B-89A4-B0E88732ADDE}" dt="2022-08-04T19:52:26.702" v="57" actId="20577"/>
          <ac:spMkLst>
            <pc:docMk/>
            <pc:sldMk cId="2603209871" sldId="266"/>
            <ac:spMk id="3" creationId="{37132661-9AB7-444D-9CE8-D3215D4A1F08}"/>
          </ac:spMkLst>
        </pc:spChg>
        <pc:spChg chg="add mod">
          <ac:chgData name="Anna Connell" userId="S::aconnell@tipton-county.com::be1f1d94-a73a-4df9-a506-c298e04e8f21" providerId="AD" clId="Web-{F9E9C555-FD41-4A4B-89A4-B0E88732ADDE}" dt="2022-08-04T19:52:12.999" v="54" actId="20577"/>
          <ac:spMkLst>
            <pc:docMk/>
            <pc:sldMk cId="2603209871" sldId="266"/>
            <ac:spMk id="4" creationId="{EE8FD577-C33B-F297-F940-3402E77058AA}"/>
          </ac:spMkLst>
        </pc:spChg>
      </pc:sldChg>
      <pc:sldChg chg="addSp delSp modSp">
        <pc:chgData name="Anna Connell" userId="S::aconnell@tipton-county.com::be1f1d94-a73a-4df9-a506-c298e04e8f21" providerId="AD" clId="Web-{F9E9C555-FD41-4A4B-89A4-B0E88732ADDE}" dt="2022-08-04T20:01:12.310" v="113" actId="14100"/>
        <pc:sldMkLst>
          <pc:docMk/>
          <pc:sldMk cId="885079373" sldId="273"/>
        </pc:sldMkLst>
        <pc:spChg chg="mod">
          <ac:chgData name="Anna Connell" userId="S::aconnell@tipton-county.com::be1f1d94-a73a-4df9-a506-c298e04e8f21" providerId="AD" clId="Web-{F9E9C555-FD41-4A4B-89A4-B0E88732ADDE}" dt="2022-08-04T19:55:55.905" v="75" actId="20577"/>
          <ac:spMkLst>
            <pc:docMk/>
            <pc:sldMk cId="885079373" sldId="273"/>
            <ac:spMk id="2" creationId="{9CD5ECC1-7EAF-1B44-8ECA-8E9E9AF7523F}"/>
          </ac:spMkLst>
        </pc:spChg>
        <pc:spChg chg="del mod">
          <ac:chgData name="Anna Connell" userId="S::aconnell@tipton-county.com::be1f1d94-a73a-4df9-a506-c298e04e8f21" providerId="AD" clId="Web-{F9E9C555-FD41-4A4B-89A4-B0E88732ADDE}" dt="2022-08-04T19:52:56.233" v="66"/>
          <ac:spMkLst>
            <pc:docMk/>
            <pc:sldMk cId="885079373" sldId="273"/>
            <ac:spMk id="3" creationId="{6B321313-5DAC-7448-98E0-FD7C1DD6EB99}"/>
          </ac:spMkLst>
        </pc:spChg>
        <pc:spChg chg="add mod">
          <ac:chgData name="Anna Connell" userId="S::aconnell@tipton-county.com::be1f1d94-a73a-4df9-a506-c298e04e8f21" providerId="AD" clId="Web-{F9E9C555-FD41-4A4B-89A4-B0E88732ADDE}" dt="2022-08-04T20:01:12.310" v="113" actId="14100"/>
          <ac:spMkLst>
            <pc:docMk/>
            <pc:sldMk cId="885079373" sldId="273"/>
            <ac:spMk id="5" creationId="{1CDDB263-5EE3-A48F-3E61-26B919E524FA}"/>
          </ac:spMkLst>
        </pc:spChg>
        <pc:spChg chg="add del mod">
          <ac:chgData name="Anna Connell" userId="S::aconnell@tipton-county.com::be1f1d94-a73a-4df9-a506-c298e04e8f21" providerId="AD" clId="Web-{F9E9C555-FD41-4A4B-89A4-B0E88732ADDE}" dt="2022-08-04T19:55:06.827" v="70"/>
          <ac:spMkLst>
            <pc:docMk/>
            <pc:sldMk cId="885079373" sldId="273"/>
            <ac:spMk id="7" creationId="{E2A41271-7408-4395-85E5-74554E344802}"/>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p>
        </p:txBody>
      </p:sp>
      <p:sp>
        <p:nvSpPr>
          <p:cNvPr id="4" name="Date Placeholder 3"/>
          <p:cNvSpPr>
            <a:spLocks noGrp="1"/>
          </p:cNvSpPr>
          <p:nvPr>
            <p:ph type="dt" sz="half" idx="10"/>
          </p:nvPr>
        </p:nvSpPr>
        <p:spPr/>
        <p:txBody>
          <a:bodyPr/>
          <a:lstStyle/>
          <a:p>
            <a:fld id="{9F8E0850-88A6-D644-BFCD-D14F926E8561}" type="datetimeFigureOut">
              <a:rPr lang="en-US" smtClean="0"/>
              <a:t>8/4/2023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0D2B73-FA11-7940-ABF5-9653DB2B822C}" type="slidenum">
              <a:rPr lang="en-US" smtClean="0"/>
              <a:t>‹#›</a:t>
            </a:fld>
            <a:endParaRPr lang="en-US"/>
          </a:p>
        </p:txBody>
      </p:sp>
    </p:spTree>
    <p:extLst>
      <p:ext uri="{BB962C8B-B14F-4D97-AF65-F5344CB8AC3E}">
        <p14:creationId xmlns:p14="http://schemas.microsoft.com/office/powerpoint/2010/main" val="3691002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F8E0850-88A6-D644-BFCD-D14F926E8561}" type="datetimeFigureOut">
              <a:rPr lang="en-US" smtClean="0"/>
              <a:t>8/4/2023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0D2B73-FA11-7940-ABF5-9653DB2B822C}" type="slidenum">
              <a:rPr lang="en-US" smtClean="0"/>
              <a:t>‹#›</a:t>
            </a:fld>
            <a:endParaRPr lang="en-US"/>
          </a:p>
        </p:txBody>
      </p:sp>
    </p:spTree>
    <p:extLst>
      <p:ext uri="{BB962C8B-B14F-4D97-AF65-F5344CB8AC3E}">
        <p14:creationId xmlns:p14="http://schemas.microsoft.com/office/powerpoint/2010/main" val="9914702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F8E0850-88A6-D644-BFCD-D14F926E8561}" type="datetimeFigureOut">
              <a:rPr lang="en-US" smtClean="0"/>
              <a:t>8/4/2023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0D2B73-FA11-7940-ABF5-9653DB2B822C}" type="slidenum">
              <a:rPr lang="en-US" smtClean="0"/>
              <a:t>‹#›</a:t>
            </a:fld>
            <a:endParaRPr lang="en-US"/>
          </a:p>
        </p:txBody>
      </p:sp>
    </p:spTree>
    <p:extLst>
      <p:ext uri="{BB962C8B-B14F-4D97-AF65-F5344CB8AC3E}">
        <p14:creationId xmlns:p14="http://schemas.microsoft.com/office/powerpoint/2010/main" val="34163583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F8E0850-88A6-D644-BFCD-D14F926E8561}" type="datetimeFigureOut">
              <a:rPr lang="en-US" smtClean="0"/>
              <a:t>8/4/2023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0D2B73-FA11-7940-ABF5-9653DB2B822C}" type="slidenum">
              <a:rPr lang="en-US" smtClean="0"/>
              <a:t>‹#›</a:t>
            </a:fld>
            <a:endParaRPr lang="en-US"/>
          </a:p>
        </p:txBody>
      </p:sp>
    </p:spTree>
    <p:extLst>
      <p:ext uri="{BB962C8B-B14F-4D97-AF65-F5344CB8AC3E}">
        <p14:creationId xmlns:p14="http://schemas.microsoft.com/office/powerpoint/2010/main" val="17072999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F8E0850-88A6-D644-BFCD-D14F926E8561}" type="datetimeFigureOut">
              <a:rPr lang="en-US" smtClean="0"/>
              <a:t>8/4/2023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0D2B73-FA11-7940-ABF5-9653DB2B822C}" type="slidenum">
              <a:rPr lang="en-US" smtClean="0"/>
              <a:t>‹#›</a:t>
            </a:fld>
            <a:endParaRPr lang="en-US"/>
          </a:p>
        </p:txBody>
      </p:sp>
    </p:spTree>
    <p:extLst>
      <p:ext uri="{BB962C8B-B14F-4D97-AF65-F5344CB8AC3E}">
        <p14:creationId xmlns:p14="http://schemas.microsoft.com/office/powerpoint/2010/main" val="2140253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4353" y="2677584"/>
            <a:ext cx="3303270" cy="6381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934778" y="2677584"/>
            <a:ext cx="3303270" cy="6381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F8E0850-88A6-D644-BFCD-D14F926E8561}" type="datetimeFigureOut">
              <a:rPr lang="en-US" smtClean="0"/>
              <a:t>8/4/2023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0D2B73-FA11-7940-ABF5-9653DB2B822C}" type="slidenum">
              <a:rPr lang="en-US" smtClean="0"/>
              <a:t>‹#›</a:t>
            </a:fld>
            <a:endParaRPr lang="en-US"/>
          </a:p>
        </p:txBody>
      </p:sp>
    </p:spTree>
    <p:extLst>
      <p:ext uri="{BB962C8B-B14F-4D97-AF65-F5344CB8AC3E}">
        <p14:creationId xmlns:p14="http://schemas.microsoft.com/office/powerpoint/2010/main" val="6911010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F8E0850-88A6-D644-BFCD-D14F926E8561}" type="datetimeFigureOut">
              <a:rPr lang="en-US" smtClean="0"/>
              <a:t>8/4/2023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A0D2B73-FA11-7940-ABF5-9653DB2B822C}" type="slidenum">
              <a:rPr lang="en-US" smtClean="0"/>
              <a:t>‹#›</a:t>
            </a:fld>
            <a:endParaRPr lang="en-US"/>
          </a:p>
        </p:txBody>
      </p:sp>
    </p:spTree>
    <p:extLst>
      <p:ext uri="{BB962C8B-B14F-4D97-AF65-F5344CB8AC3E}">
        <p14:creationId xmlns:p14="http://schemas.microsoft.com/office/powerpoint/2010/main" val="9820214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F8E0850-88A6-D644-BFCD-D14F926E8561}" type="datetimeFigureOut">
              <a:rPr lang="en-US" smtClean="0"/>
              <a:t>8/4/2023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0D2B73-FA11-7940-ABF5-9653DB2B822C}" type="slidenum">
              <a:rPr lang="en-US" smtClean="0"/>
              <a:t>‹#›</a:t>
            </a:fld>
            <a:endParaRPr lang="en-US"/>
          </a:p>
        </p:txBody>
      </p:sp>
    </p:spTree>
    <p:extLst>
      <p:ext uri="{BB962C8B-B14F-4D97-AF65-F5344CB8AC3E}">
        <p14:creationId xmlns:p14="http://schemas.microsoft.com/office/powerpoint/2010/main" val="38766312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8E0850-88A6-D644-BFCD-D14F926E8561}" type="datetimeFigureOut">
              <a:rPr lang="en-US" smtClean="0"/>
              <a:t>8/4/2023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A0D2B73-FA11-7940-ABF5-9653DB2B822C}" type="slidenum">
              <a:rPr lang="en-US" smtClean="0"/>
              <a:t>‹#›</a:t>
            </a:fld>
            <a:endParaRPr lang="en-US"/>
          </a:p>
        </p:txBody>
      </p:sp>
    </p:spTree>
    <p:extLst>
      <p:ext uri="{BB962C8B-B14F-4D97-AF65-F5344CB8AC3E}">
        <p14:creationId xmlns:p14="http://schemas.microsoft.com/office/powerpoint/2010/main" val="1401996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Edit Master text styles</a:t>
            </a:r>
          </a:p>
        </p:txBody>
      </p:sp>
      <p:sp>
        <p:nvSpPr>
          <p:cNvPr id="5" name="Date Placeholder 4"/>
          <p:cNvSpPr>
            <a:spLocks noGrp="1"/>
          </p:cNvSpPr>
          <p:nvPr>
            <p:ph type="dt" sz="half" idx="10"/>
          </p:nvPr>
        </p:nvSpPr>
        <p:spPr/>
        <p:txBody>
          <a:bodyPr/>
          <a:lstStyle/>
          <a:p>
            <a:fld id="{9F8E0850-88A6-D644-BFCD-D14F926E8561}" type="datetimeFigureOut">
              <a:rPr lang="en-US" smtClean="0"/>
              <a:t>8/4/2023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0D2B73-FA11-7940-ABF5-9653DB2B822C}" type="slidenum">
              <a:rPr lang="en-US" smtClean="0"/>
              <a:t>‹#›</a:t>
            </a:fld>
            <a:endParaRPr lang="en-US"/>
          </a:p>
        </p:txBody>
      </p:sp>
    </p:spTree>
    <p:extLst>
      <p:ext uri="{BB962C8B-B14F-4D97-AF65-F5344CB8AC3E}">
        <p14:creationId xmlns:p14="http://schemas.microsoft.com/office/powerpoint/2010/main" val="35363502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Edit Master text styles</a:t>
            </a:r>
          </a:p>
        </p:txBody>
      </p:sp>
      <p:sp>
        <p:nvSpPr>
          <p:cNvPr id="5" name="Date Placeholder 4"/>
          <p:cNvSpPr>
            <a:spLocks noGrp="1"/>
          </p:cNvSpPr>
          <p:nvPr>
            <p:ph type="dt" sz="half" idx="10"/>
          </p:nvPr>
        </p:nvSpPr>
        <p:spPr/>
        <p:txBody>
          <a:bodyPr/>
          <a:lstStyle/>
          <a:p>
            <a:fld id="{9F8E0850-88A6-D644-BFCD-D14F926E8561}" type="datetimeFigureOut">
              <a:rPr lang="en-US" smtClean="0"/>
              <a:t>8/4/2023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0D2B73-FA11-7940-ABF5-9653DB2B822C}" type="slidenum">
              <a:rPr lang="en-US" smtClean="0"/>
              <a:t>‹#›</a:t>
            </a:fld>
            <a:endParaRPr lang="en-US"/>
          </a:p>
        </p:txBody>
      </p:sp>
    </p:spTree>
    <p:extLst>
      <p:ext uri="{BB962C8B-B14F-4D97-AF65-F5344CB8AC3E}">
        <p14:creationId xmlns:p14="http://schemas.microsoft.com/office/powerpoint/2010/main" val="20663542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9F8E0850-88A6-D644-BFCD-D14F926E8561}" type="datetimeFigureOut">
              <a:rPr lang="en-US" smtClean="0"/>
              <a:t>8/4/2023</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DA0D2B73-FA11-7940-ABF5-9653DB2B822C}" type="slidenum">
              <a:rPr lang="en-US" smtClean="0"/>
              <a:t>‹#›</a:t>
            </a:fld>
            <a:endParaRPr lang="en-US"/>
          </a:p>
        </p:txBody>
      </p:sp>
    </p:spTree>
    <p:extLst>
      <p:ext uri="{BB962C8B-B14F-4D97-AF65-F5344CB8AC3E}">
        <p14:creationId xmlns:p14="http://schemas.microsoft.com/office/powerpoint/2010/main" val="29027487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paypams.com/" TargetMode="External"/><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mailto:aconnell@tipton-county.com" TargetMode="External"/><Relationship Id="rId2" Type="http://schemas.openxmlformats.org/officeDocument/2006/relationships/image" Target="../media/image5.jpeg"/><Relationship Id="rId1" Type="http://schemas.openxmlformats.org/officeDocument/2006/relationships/slideLayout" Target="../slideLayouts/slideLayout1.xml"/><Relationship Id="rId4" Type="http://schemas.openxmlformats.org/officeDocument/2006/relationships/hyperlink" Target="https://connell2ndgrade.weebly.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660325366"/>
              </p:ext>
            </p:extLst>
          </p:nvPr>
        </p:nvGraphicFramePr>
        <p:xfrm>
          <a:off x="2165252" y="3738099"/>
          <a:ext cx="3487616" cy="670560"/>
        </p:xfrm>
        <a:graphic>
          <a:graphicData uri="http://schemas.openxmlformats.org/drawingml/2006/table">
            <a:tbl>
              <a:tblPr firstRow="1" bandRow="1">
                <a:tableStyleId>{5C22544A-7EE6-4342-B048-85BDC9FD1C3A}</a:tableStyleId>
              </a:tblPr>
              <a:tblGrid>
                <a:gridCol w="3487616">
                  <a:extLst>
                    <a:ext uri="{9D8B030D-6E8A-4147-A177-3AD203B41FA5}">
                      <a16:colId xmlns:a16="http://schemas.microsoft.com/office/drawing/2014/main" val="3393535020"/>
                    </a:ext>
                  </a:extLst>
                </a:gridCol>
              </a:tblGrid>
              <a:tr h="608818">
                <a:tc>
                  <a:txBody>
                    <a:bodyPr/>
                    <a:lstStyle/>
                    <a:p>
                      <a:pPr algn="ctr"/>
                      <a:r>
                        <a:rPr lang="en-US" sz="2000" dirty="0" smtClean="0">
                          <a:solidFill>
                            <a:schemeClr val="tx1"/>
                          </a:solidFill>
                          <a:latin typeface="MV Boli" panose="02000500030200090000" pitchFamily="2" charset="0"/>
                          <a:cs typeface="MV Boli" panose="02000500030200090000" pitchFamily="2" charset="0"/>
                        </a:rPr>
                        <a:t>Mrs. Connell</a:t>
                      </a:r>
                    </a:p>
                    <a:p>
                      <a:pPr algn="ctr"/>
                      <a:r>
                        <a:rPr lang="en-US" sz="1800" dirty="0" smtClean="0">
                          <a:solidFill>
                            <a:schemeClr val="tx1"/>
                          </a:solidFill>
                          <a:latin typeface="MV Boli" panose="02000500030200090000" pitchFamily="2" charset="0"/>
                          <a:cs typeface="MV Boli" panose="02000500030200090000" pitchFamily="2" charset="0"/>
                        </a:rPr>
                        <a:t>aconnell@tipton-county.com</a:t>
                      </a:r>
                    </a:p>
                  </a:txBody>
                  <a:tcPr>
                    <a:solidFill>
                      <a:schemeClr val="bg1"/>
                    </a:solidFill>
                  </a:tcPr>
                </a:tc>
                <a:extLst>
                  <a:ext uri="{0D108BD9-81ED-4DB2-BD59-A6C34878D82A}">
                    <a16:rowId xmlns:a16="http://schemas.microsoft.com/office/drawing/2014/main" val="278789034"/>
                  </a:ext>
                </a:extLst>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2746445630"/>
              </p:ext>
            </p:extLst>
          </p:nvPr>
        </p:nvGraphicFramePr>
        <p:xfrm>
          <a:off x="2165252" y="7927927"/>
          <a:ext cx="3487616" cy="670560"/>
        </p:xfrm>
        <a:graphic>
          <a:graphicData uri="http://schemas.openxmlformats.org/drawingml/2006/table">
            <a:tbl>
              <a:tblPr firstRow="1" bandRow="1">
                <a:tableStyleId>{5C22544A-7EE6-4342-B048-85BDC9FD1C3A}</a:tableStyleId>
              </a:tblPr>
              <a:tblGrid>
                <a:gridCol w="3487616">
                  <a:extLst>
                    <a:ext uri="{9D8B030D-6E8A-4147-A177-3AD203B41FA5}">
                      <a16:colId xmlns:a16="http://schemas.microsoft.com/office/drawing/2014/main" val="3393535020"/>
                    </a:ext>
                  </a:extLst>
                </a:gridCol>
              </a:tblGrid>
              <a:tr h="608818">
                <a:tc>
                  <a:txBody>
                    <a:bodyPr/>
                    <a:lstStyle/>
                    <a:p>
                      <a:pPr algn="ctr"/>
                      <a:r>
                        <a:rPr lang="en-US" sz="2000" dirty="0" smtClean="0">
                          <a:solidFill>
                            <a:schemeClr val="tx1"/>
                          </a:solidFill>
                          <a:latin typeface="MV Boli" panose="02000500030200090000" pitchFamily="2" charset="0"/>
                          <a:cs typeface="MV Boli" panose="02000500030200090000" pitchFamily="2" charset="0"/>
                        </a:rPr>
                        <a:t>Mrs. Connell</a:t>
                      </a:r>
                    </a:p>
                    <a:p>
                      <a:pPr algn="ctr"/>
                      <a:r>
                        <a:rPr lang="en-US" sz="1800" dirty="0" smtClean="0">
                          <a:solidFill>
                            <a:schemeClr val="tx1"/>
                          </a:solidFill>
                          <a:latin typeface="MV Boli" panose="02000500030200090000" pitchFamily="2" charset="0"/>
                          <a:cs typeface="MV Boli" panose="02000500030200090000" pitchFamily="2" charset="0"/>
                        </a:rPr>
                        <a:t>aconnell@tipton-county.com</a:t>
                      </a:r>
                    </a:p>
                  </a:txBody>
                  <a:tcPr>
                    <a:solidFill>
                      <a:schemeClr val="bg1"/>
                    </a:solidFill>
                  </a:tcPr>
                </a:tc>
                <a:extLst>
                  <a:ext uri="{0D108BD9-81ED-4DB2-BD59-A6C34878D82A}">
                    <a16:rowId xmlns:a16="http://schemas.microsoft.com/office/drawing/2014/main" val="278789034"/>
                  </a:ext>
                </a:extLst>
              </a:tr>
            </a:tbl>
          </a:graphicData>
        </a:graphic>
      </p:graphicFrame>
    </p:spTree>
    <p:extLst>
      <p:ext uri="{BB962C8B-B14F-4D97-AF65-F5344CB8AC3E}">
        <p14:creationId xmlns:p14="http://schemas.microsoft.com/office/powerpoint/2010/main" val="29516269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C57BE-F993-C748-BDB7-102DEAC1CF81}"/>
              </a:ext>
            </a:extLst>
          </p:cNvPr>
          <p:cNvSpPr>
            <a:spLocks noGrp="1"/>
          </p:cNvSpPr>
          <p:nvPr>
            <p:ph type="title"/>
          </p:nvPr>
        </p:nvSpPr>
        <p:spPr>
          <a:xfrm>
            <a:off x="530305" y="4574329"/>
            <a:ext cx="6703694" cy="909742"/>
          </a:xfrm>
        </p:spPr>
        <p:txBody>
          <a:bodyPr>
            <a:normAutofit/>
          </a:bodyPr>
          <a:lstStyle/>
          <a:p>
            <a:pPr algn="ctr"/>
            <a:r>
              <a:rPr lang="en-US" dirty="0" smtClean="0">
                <a:latin typeface="MV Boli"/>
                <a:ea typeface="BBFERRYBOATS" panose="02000603000000000000" pitchFamily="2" charset="0"/>
                <a:cs typeface="MV Boli"/>
              </a:rPr>
              <a:t>Attendance/Money</a:t>
            </a:r>
            <a:endParaRPr lang="en-US" dirty="0">
              <a:latin typeface="MV Boli" panose="02000500030200090000" pitchFamily="2" charset="0"/>
              <a:ea typeface="BBFERRYBOATS" panose="02000603000000000000" pitchFamily="2" charset="0"/>
              <a:cs typeface="MV Boli" panose="02000500030200090000" pitchFamily="2" charset="0"/>
            </a:endParaRPr>
          </a:p>
        </p:txBody>
      </p:sp>
      <p:sp>
        <p:nvSpPr>
          <p:cNvPr id="3" name="Text Placeholder 2">
            <a:extLst>
              <a:ext uri="{FF2B5EF4-FFF2-40B4-BE49-F238E27FC236}">
                <a16:creationId xmlns:a16="http://schemas.microsoft.com/office/drawing/2014/main" id="{37132661-9AB7-444D-9CE8-D3215D4A1F08}"/>
              </a:ext>
            </a:extLst>
          </p:cNvPr>
          <p:cNvSpPr>
            <a:spLocks noGrp="1"/>
          </p:cNvSpPr>
          <p:nvPr>
            <p:ph type="body" idx="1"/>
          </p:nvPr>
        </p:nvSpPr>
        <p:spPr>
          <a:xfrm>
            <a:off x="-6663337" y="1167371"/>
            <a:ext cx="6259962" cy="3130432"/>
          </a:xfrm>
        </p:spPr>
        <p:txBody>
          <a:bodyPr vert="horz" lIns="91440" tIns="45720" rIns="91440" bIns="45720" rtlCol="0" anchor="t">
            <a:normAutofit/>
          </a:bodyPr>
          <a:lstStyle/>
          <a:p>
            <a:endParaRPr lang="en-US" sz="1200">
              <a:solidFill>
                <a:srgbClr val="000000"/>
              </a:solidFill>
              <a:cs typeface="Calibri"/>
            </a:endParaRPr>
          </a:p>
        </p:txBody>
      </p:sp>
      <p:sp>
        <p:nvSpPr>
          <p:cNvPr id="4" name="TextBox 3">
            <a:extLst>
              <a:ext uri="{FF2B5EF4-FFF2-40B4-BE49-F238E27FC236}">
                <a16:creationId xmlns:a16="http://schemas.microsoft.com/office/drawing/2014/main" id="{EE8FD577-C33B-F297-F940-3402E77058AA}"/>
              </a:ext>
            </a:extLst>
          </p:cNvPr>
          <p:cNvSpPr txBox="1"/>
          <p:nvPr/>
        </p:nvSpPr>
        <p:spPr>
          <a:xfrm>
            <a:off x="669473" y="930728"/>
            <a:ext cx="6319155" cy="286232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000" dirty="0">
                <a:latin typeface="Arial" panose="020B0604020202020204" pitchFamily="34" charset="0"/>
                <a:cs typeface="Arial" panose="020B0604020202020204" pitchFamily="34" charset="0"/>
              </a:rPr>
              <a:t>Students are considered tardy after 7:50 am and will need to get a tardy slip from the front office.  If your child is eating breakfast at school or purchasing snack cart that day, please have them at school by 7:30 to allow time</a:t>
            </a:r>
            <a:r>
              <a:rPr lang="en-US" sz="1000" dirty="0" smtClean="0">
                <a:latin typeface="Arial" panose="020B0604020202020204" pitchFamily="34" charset="0"/>
                <a:cs typeface="Arial" panose="020B0604020202020204" pitchFamily="34" charset="0"/>
              </a:rPr>
              <a:t>.</a:t>
            </a:r>
          </a:p>
          <a:p>
            <a:pPr algn="ctr"/>
            <a:r>
              <a:rPr lang="en-US" sz="1000" dirty="0" smtClean="0">
                <a:latin typeface="Arial" panose="020B0604020202020204" pitchFamily="34" charset="0"/>
                <a:cs typeface="Arial" panose="020B0604020202020204" pitchFamily="34" charset="0"/>
              </a:rPr>
              <a:t> </a:t>
            </a:r>
            <a:r>
              <a:rPr lang="en-US" sz="1000" dirty="0">
                <a:latin typeface="Arial" panose="020B0604020202020204" pitchFamily="34" charset="0"/>
                <a:cs typeface="Arial" panose="020B0604020202020204" pitchFamily="34" charset="0"/>
              </a:rPr>
              <a:t>Please make sure to send a note with your child upon return of an absence.  They are allowed 6 parent </a:t>
            </a:r>
            <a:r>
              <a:rPr lang="en-US" sz="1000" dirty="0" smtClean="0">
                <a:latin typeface="Arial" panose="020B0604020202020204" pitchFamily="34" charset="0"/>
                <a:cs typeface="Arial" panose="020B0604020202020204" pitchFamily="34" charset="0"/>
              </a:rPr>
              <a:t>notes </a:t>
            </a:r>
            <a:r>
              <a:rPr lang="en-US" sz="1000" dirty="0">
                <a:latin typeface="Arial" panose="020B0604020202020204" pitchFamily="34" charset="0"/>
                <a:cs typeface="Arial" panose="020B0604020202020204" pitchFamily="34" charset="0"/>
              </a:rPr>
              <a:t>each year to excuse </a:t>
            </a:r>
            <a:r>
              <a:rPr lang="en-US" sz="1000" dirty="0" smtClean="0">
                <a:latin typeface="Arial" panose="020B0604020202020204" pitchFamily="34" charset="0"/>
                <a:cs typeface="Arial" panose="020B0604020202020204" pitchFamily="34" charset="0"/>
              </a:rPr>
              <a:t>absences.</a:t>
            </a:r>
            <a:r>
              <a:rPr lang="en-US" sz="1000" dirty="0">
                <a:latin typeface="Arial" panose="020B0604020202020204" pitchFamily="34" charset="0"/>
                <a:cs typeface="Arial" panose="020B0604020202020204" pitchFamily="34" charset="0"/>
              </a:rPr>
              <a:t>  I encourage you to get a note from a doctor's office if they have an </a:t>
            </a:r>
            <a:r>
              <a:rPr lang="en-US" sz="1000" dirty="0" smtClean="0">
                <a:latin typeface="Arial" panose="020B0604020202020204" pitchFamily="34" charset="0"/>
                <a:cs typeface="Arial" panose="020B0604020202020204" pitchFamily="34" charset="0"/>
              </a:rPr>
              <a:t>appointment, so you save those parent note opportunities if needed. .</a:t>
            </a:r>
            <a:r>
              <a:rPr lang="en-US" sz="1000" dirty="0">
                <a:latin typeface="Arial" panose="020B0604020202020204" pitchFamily="34" charset="0"/>
                <a:cs typeface="Arial" panose="020B0604020202020204" pitchFamily="34" charset="0"/>
              </a:rPr>
              <a:t>​</a:t>
            </a:r>
          </a:p>
          <a:p>
            <a:pPr>
              <a:buChar char="•"/>
            </a:pPr>
            <a:r>
              <a:rPr lang="en-US" sz="1000" b="1" dirty="0">
                <a:latin typeface="Arial" panose="020B0604020202020204" pitchFamily="34" charset="0"/>
                <a:cs typeface="Arial" panose="020B0604020202020204" pitchFamily="34" charset="0"/>
              </a:rPr>
              <a:t>4 </a:t>
            </a:r>
            <a:r>
              <a:rPr lang="en-US" sz="1000" b="1" dirty="0" err="1">
                <a:latin typeface="Arial" panose="020B0604020202020204" pitchFamily="34" charset="0"/>
                <a:cs typeface="Arial" panose="020B0604020202020204" pitchFamily="34" charset="0"/>
              </a:rPr>
              <a:t>tardies</a:t>
            </a:r>
            <a:r>
              <a:rPr lang="en-US" sz="1000" b="1" dirty="0">
                <a:latin typeface="Arial" panose="020B0604020202020204" pitchFamily="34" charset="0"/>
                <a:cs typeface="Arial" panose="020B0604020202020204" pitchFamily="34" charset="0"/>
              </a:rPr>
              <a:t> =1 absence </a:t>
            </a:r>
            <a:r>
              <a:rPr lang="en-US" sz="1000" dirty="0">
                <a:latin typeface="Arial" panose="020B0604020202020204" pitchFamily="34" charset="0"/>
                <a:cs typeface="Arial" panose="020B0604020202020204" pitchFamily="34" charset="0"/>
              </a:rPr>
              <a:t>​</a:t>
            </a:r>
          </a:p>
          <a:p>
            <a:pPr>
              <a:buChar char="•"/>
            </a:pPr>
            <a:r>
              <a:rPr lang="en-US" sz="1000" b="1" dirty="0" smtClean="0">
                <a:latin typeface="Arial" panose="020B0604020202020204" pitchFamily="34" charset="0"/>
                <a:cs typeface="Arial" panose="020B0604020202020204" pitchFamily="34" charset="0"/>
              </a:rPr>
              <a:t>Checkouts or </a:t>
            </a:r>
            <a:r>
              <a:rPr lang="en-US" sz="1000" b="1" dirty="0">
                <a:latin typeface="Arial" panose="020B0604020202020204" pitchFamily="34" charset="0"/>
                <a:cs typeface="Arial" panose="020B0604020202020204" pitchFamily="34" charset="0"/>
              </a:rPr>
              <a:t>late check ins will both be shown as </a:t>
            </a:r>
            <a:r>
              <a:rPr lang="en-US" sz="1000" b="1" dirty="0" err="1">
                <a:latin typeface="Arial" panose="020B0604020202020204" pitchFamily="34" charset="0"/>
                <a:cs typeface="Arial" panose="020B0604020202020204" pitchFamily="34" charset="0"/>
              </a:rPr>
              <a:t>tardies</a:t>
            </a:r>
            <a:r>
              <a:rPr lang="en-US" sz="1000" dirty="0" smtClean="0">
                <a:latin typeface="Arial" panose="020B0604020202020204" pitchFamily="34" charset="0"/>
                <a:cs typeface="Arial" panose="020B0604020202020204" pitchFamily="34" charset="0"/>
              </a:rPr>
              <a:t>​ on their Report Cards or Progress Reports</a:t>
            </a:r>
            <a:endParaRPr lang="en-US" sz="1000" dirty="0">
              <a:latin typeface="Arial" panose="020B0604020202020204" pitchFamily="34" charset="0"/>
              <a:cs typeface="Arial" panose="020B0604020202020204" pitchFamily="34" charset="0"/>
            </a:endParaRPr>
          </a:p>
          <a:p>
            <a:r>
              <a:rPr lang="en-US" sz="1000" dirty="0">
                <a:latin typeface="Arial" panose="020B0604020202020204" pitchFamily="34" charset="0"/>
                <a:cs typeface="Arial" panose="020B0604020202020204" pitchFamily="34" charset="0"/>
              </a:rPr>
              <a:t>Please use the front pocket pouch in their binder for all notes or money sent in labeled </a:t>
            </a:r>
            <a:r>
              <a:rPr lang="en-US" sz="1000" i="1" dirty="0">
                <a:latin typeface="Arial" panose="020B0604020202020204" pitchFamily="34" charset="0"/>
                <a:cs typeface="Arial" panose="020B0604020202020204" pitchFamily="34" charset="0"/>
              </a:rPr>
              <a:t>ex. lunch money, snack cart, yearbook </a:t>
            </a:r>
            <a:r>
              <a:rPr lang="en-US" sz="1000" i="1" dirty="0" smtClean="0">
                <a:latin typeface="Arial" panose="020B0604020202020204" pitchFamily="34" charset="0"/>
                <a:cs typeface="Arial" panose="020B0604020202020204" pitchFamily="34" charset="0"/>
              </a:rPr>
              <a:t>, </a:t>
            </a:r>
            <a:r>
              <a:rPr lang="en-US" sz="1000" dirty="0" smtClean="0">
                <a:latin typeface="Arial" panose="020B0604020202020204" pitchFamily="34" charset="0"/>
                <a:cs typeface="Arial" panose="020B0604020202020204" pitchFamily="34" charset="0"/>
              </a:rPr>
              <a:t>child's </a:t>
            </a:r>
            <a:r>
              <a:rPr lang="en-US" sz="1000" dirty="0">
                <a:latin typeface="Arial" panose="020B0604020202020204" pitchFamily="34" charset="0"/>
                <a:cs typeface="Arial" panose="020B0604020202020204" pitchFamily="34" charset="0"/>
              </a:rPr>
              <a:t>name,  the date, and Mrs. Connell-516 to make it easier to be returned if misplaced before it gets to me. ​</a:t>
            </a:r>
          </a:p>
          <a:p>
            <a:r>
              <a:rPr lang="en-US" sz="1000" dirty="0">
                <a:latin typeface="Arial" panose="020B0604020202020204" pitchFamily="34" charset="0"/>
                <a:cs typeface="Arial" panose="020B0604020202020204" pitchFamily="34" charset="0"/>
              </a:rPr>
              <a:t>Lunch and breakfast will </a:t>
            </a:r>
            <a:r>
              <a:rPr lang="en-US" sz="1000" b="1" dirty="0">
                <a:latin typeface="Arial" panose="020B0604020202020204" pitchFamily="34" charset="0"/>
                <a:cs typeface="Arial" panose="020B0604020202020204" pitchFamily="34" charset="0"/>
              </a:rPr>
              <a:t>NOT</a:t>
            </a:r>
            <a:r>
              <a:rPr lang="en-US" sz="1000" dirty="0">
                <a:latin typeface="Arial" panose="020B0604020202020204" pitchFamily="34" charset="0"/>
                <a:cs typeface="Arial" panose="020B0604020202020204" pitchFamily="34" charset="0"/>
              </a:rPr>
              <a:t> be free this year for all students.  ​</a:t>
            </a:r>
          </a:p>
          <a:p>
            <a:r>
              <a:rPr lang="en-US" sz="1000" dirty="0">
                <a:latin typeface="Arial" panose="020B0604020202020204" pitchFamily="34" charset="0"/>
                <a:cs typeface="Arial" panose="020B0604020202020204" pitchFamily="34" charset="0"/>
              </a:rPr>
              <a:t>Visit  </a:t>
            </a:r>
            <a:r>
              <a:rPr lang="en-US" sz="1000" dirty="0">
                <a:solidFill>
                  <a:srgbClr val="0563C1"/>
                </a:solidFill>
                <a:latin typeface="Arial" panose="020B0604020202020204" pitchFamily="34" charset="0"/>
                <a:cs typeface="Arial" panose="020B0604020202020204" pitchFamily="34" charset="0"/>
                <a:hlinkClick r:id="rId3"/>
              </a:rPr>
              <a:t>https://www.paypams.com/</a:t>
            </a:r>
            <a:r>
              <a:rPr lang="en-US" sz="1000" dirty="0">
                <a:latin typeface="Arial" panose="020B0604020202020204" pitchFamily="34" charset="0"/>
                <a:cs typeface="Arial" panose="020B0604020202020204" pitchFamily="34" charset="0"/>
              </a:rPr>
              <a:t> to access their account</a:t>
            </a:r>
            <a:r>
              <a:rPr lang="en-US" sz="1000" dirty="0" smtClean="0">
                <a:latin typeface="Arial" panose="020B0604020202020204" pitchFamily="34" charset="0"/>
                <a:cs typeface="Arial" panose="020B0604020202020204" pitchFamily="34" charset="0"/>
              </a:rPr>
              <a:t>​ (Online payment is supposed to be added sometime this year. </a:t>
            </a:r>
            <a:endParaRPr lang="en-US" sz="1000" dirty="0">
              <a:latin typeface="Arial" panose="020B0604020202020204" pitchFamily="34" charset="0"/>
              <a:cs typeface="Arial" panose="020B0604020202020204" pitchFamily="34" charset="0"/>
            </a:endParaRPr>
          </a:p>
          <a:p>
            <a:r>
              <a:rPr lang="en-US" sz="1000" dirty="0">
                <a:latin typeface="Arial" panose="020B0604020202020204" pitchFamily="34" charset="0"/>
                <a:cs typeface="Arial" panose="020B0604020202020204" pitchFamily="34" charset="0"/>
              </a:rPr>
              <a:t>Meal  Price:  Breakfast $1.00        Lunch $2.25             *Ice Cream is available for purchase for $1​</a:t>
            </a:r>
          </a:p>
          <a:p>
            <a:r>
              <a:rPr lang="en-US" sz="1000" dirty="0">
                <a:latin typeface="Arial" panose="020B0604020202020204" pitchFamily="34" charset="0"/>
                <a:cs typeface="Arial" panose="020B0604020202020204" pitchFamily="34" charset="0"/>
              </a:rPr>
              <a:t>Cupcakes or any other edible store bought items are not permitted for birthdays. You may send goody bags or purchase ice cream for the class for $1 each student. </a:t>
            </a:r>
            <a:r>
              <a:rPr lang="en-US" sz="1000" dirty="0" smtClean="0">
                <a:latin typeface="Arial" panose="020B0604020202020204" pitchFamily="34" charset="0"/>
                <a:cs typeface="Arial" panose="020B0604020202020204" pitchFamily="34" charset="0"/>
              </a:rPr>
              <a:t>We do have food allergies in this class, so if you have questions about what you are sending in, just ask me to clarify! </a:t>
            </a:r>
            <a:r>
              <a:rPr lang="en-US" sz="1000" dirty="0" smtClean="0">
                <a:latin typeface="Arial" panose="020B0604020202020204" pitchFamily="34" charset="0"/>
                <a:cs typeface="Arial" panose="020B0604020202020204" pitchFamily="34" charset="0"/>
                <a:sym typeface="Wingdings" panose="05000000000000000000" pitchFamily="2" charset="2"/>
              </a:rPr>
              <a:t> </a:t>
            </a:r>
            <a:endParaRPr lang="en-US" sz="1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032098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639B812-48B7-C34B-8108-22FACA31169B}"/>
              </a:ext>
            </a:extLst>
          </p:cNvPr>
          <p:cNvSpPr>
            <a:spLocks noGrp="1"/>
          </p:cNvSpPr>
          <p:nvPr>
            <p:ph type="ctrTitle"/>
          </p:nvPr>
        </p:nvSpPr>
        <p:spPr>
          <a:xfrm>
            <a:off x="464397" y="5293997"/>
            <a:ext cx="6606540" cy="1123949"/>
          </a:xfrm>
        </p:spPr>
        <p:txBody>
          <a:bodyPr>
            <a:normAutofit/>
          </a:bodyPr>
          <a:lstStyle/>
          <a:p>
            <a:r>
              <a:rPr lang="en-US">
                <a:latin typeface="MV Boli"/>
                <a:ea typeface="BBFERRYBOATS" panose="02000603000000000000" pitchFamily="2" charset="0"/>
                <a:cs typeface="MV Boli"/>
              </a:rPr>
              <a:t>grading policy</a:t>
            </a:r>
            <a:endParaRPr lang="en-US" sz="5100">
              <a:latin typeface="MV Boli"/>
              <a:ea typeface="BBFERRYBOATS" panose="02000603000000000000" pitchFamily="2" charset="0"/>
              <a:cs typeface="MV Boli"/>
            </a:endParaRPr>
          </a:p>
        </p:txBody>
      </p:sp>
      <p:sp>
        <p:nvSpPr>
          <p:cNvPr id="2" name="Subtitle 1">
            <a:extLst>
              <a:ext uri="{FF2B5EF4-FFF2-40B4-BE49-F238E27FC236}">
                <a16:creationId xmlns:a16="http://schemas.microsoft.com/office/drawing/2014/main" id="{17C3433C-041A-6242-AB1D-2577D28C567C}"/>
              </a:ext>
            </a:extLst>
          </p:cNvPr>
          <p:cNvSpPr>
            <a:spLocks noGrp="1"/>
          </p:cNvSpPr>
          <p:nvPr>
            <p:ph type="subTitle" idx="1"/>
          </p:nvPr>
        </p:nvSpPr>
        <p:spPr>
          <a:xfrm>
            <a:off x="853017" y="1061051"/>
            <a:ext cx="5829300" cy="3388119"/>
          </a:xfrm>
        </p:spPr>
        <p:txBody>
          <a:bodyPr vert="horz" lIns="91440" tIns="45720" rIns="91440" bIns="45720" rtlCol="0" anchor="t">
            <a:normAutofit fontScale="92500"/>
          </a:bodyPr>
          <a:lstStyle/>
          <a:p>
            <a:r>
              <a:rPr lang="en-US" sz="1200" dirty="0">
                <a:ea typeface="+mn-lt"/>
                <a:cs typeface="+mn-lt"/>
              </a:rPr>
              <a:t>Grades will be taken on quizzes, tests, homework, classwork, and participation.  All grades are weighted the same for each subject.  In 2</a:t>
            </a:r>
            <a:r>
              <a:rPr lang="en-US" sz="1200" baseline="30000" dirty="0">
                <a:ea typeface="+mn-lt"/>
                <a:cs typeface="+mn-lt"/>
              </a:rPr>
              <a:t>nd</a:t>
            </a:r>
            <a:r>
              <a:rPr lang="en-US" sz="1200" dirty="0">
                <a:ea typeface="+mn-lt"/>
                <a:cs typeface="+mn-lt"/>
              </a:rPr>
              <a:t> grade, students receive a letter grade in 2 subjects ELA (reading, English, spelling, phonics, writing) and Math.  We will be integrating Science and Social Studies into our ELA block each day, but they will not receive a letter grade for these subjects until 3</a:t>
            </a:r>
            <a:r>
              <a:rPr lang="en-US" sz="1200" baseline="30000" dirty="0">
                <a:ea typeface="+mn-lt"/>
                <a:cs typeface="+mn-lt"/>
              </a:rPr>
              <a:t>rd</a:t>
            </a:r>
            <a:r>
              <a:rPr lang="en-US" sz="1200" dirty="0">
                <a:ea typeface="+mn-lt"/>
                <a:cs typeface="+mn-lt"/>
              </a:rPr>
              <a:t> grade</a:t>
            </a:r>
            <a:r>
              <a:rPr lang="en-US" sz="1200" dirty="0" smtClean="0">
                <a:ea typeface="+mn-lt"/>
                <a:cs typeface="+mn-lt"/>
              </a:rPr>
              <a:t>.  Students will be expected to complete assignments on time.</a:t>
            </a:r>
            <a:r>
              <a:rPr lang="en-US" sz="1200" dirty="0">
                <a:ea typeface="+mn-lt"/>
                <a:cs typeface="+mn-lt"/>
              </a:rPr>
              <a:t>  Homework will be in the </a:t>
            </a:r>
            <a:r>
              <a:rPr lang="en-US" sz="1200" dirty="0" smtClean="0">
                <a:ea typeface="+mn-lt"/>
                <a:cs typeface="+mn-lt"/>
              </a:rPr>
              <a:t>homework folder</a:t>
            </a:r>
            <a:r>
              <a:rPr lang="en-US" sz="1200" dirty="0" smtClean="0">
                <a:ea typeface="+mn-lt"/>
                <a:cs typeface="+mn-lt"/>
              </a:rPr>
              <a:t> </a:t>
            </a:r>
            <a:r>
              <a:rPr lang="en-US" sz="1200" dirty="0">
                <a:ea typeface="+mn-lt"/>
                <a:cs typeface="+mn-lt"/>
              </a:rPr>
              <a:t>in their binder and  will be listed on the newsletter each week.  Each student will have a graded paper </a:t>
            </a:r>
            <a:r>
              <a:rPr lang="en-US" sz="1200" dirty="0" smtClean="0">
                <a:ea typeface="+mn-lt"/>
                <a:cs typeface="+mn-lt"/>
              </a:rPr>
              <a:t>folder, with a sheet to sign each week.</a:t>
            </a:r>
            <a:r>
              <a:rPr lang="en-US" sz="1200" dirty="0">
                <a:ea typeface="+mn-lt"/>
                <a:cs typeface="+mn-lt"/>
              </a:rPr>
              <a:t>  Graded papers will be sent home on Tuesday in this folder. </a:t>
            </a:r>
            <a:r>
              <a:rPr lang="en-US" sz="1200" dirty="0" smtClean="0">
                <a:ea typeface="+mn-lt"/>
                <a:cs typeface="+mn-lt"/>
              </a:rPr>
              <a:t>I know it could take more than a night to go over a week’s worth of papers thoroughly</a:t>
            </a:r>
            <a:r>
              <a:rPr lang="en-US" sz="1200" dirty="0">
                <a:ea typeface="+mn-lt"/>
                <a:cs typeface="+mn-lt"/>
              </a:rPr>
              <a:t>, so </a:t>
            </a:r>
            <a:r>
              <a:rPr lang="en-US" sz="1200" b="1" dirty="0" smtClean="0">
                <a:ea typeface="+mn-lt"/>
                <a:cs typeface="+mn-lt"/>
              </a:rPr>
              <a:t> </a:t>
            </a:r>
            <a:r>
              <a:rPr lang="en-US" sz="1200" b="1" dirty="0">
                <a:ea typeface="+mn-lt"/>
                <a:cs typeface="+mn-lt"/>
              </a:rPr>
              <a:t>review all graded work, </a:t>
            </a:r>
            <a:r>
              <a:rPr lang="en-US" sz="1200" dirty="0">
                <a:ea typeface="+mn-lt"/>
                <a:cs typeface="+mn-lt"/>
              </a:rPr>
              <a:t>sign the tracking sheet next to that date,</a:t>
            </a:r>
            <a:r>
              <a:rPr lang="en-US" sz="1200" b="1" dirty="0">
                <a:ea typeface="+mn-lt"/>
                <a:cs typeface="+mn-lt"/>
              </a:rPr>
              <a:t> </a:t>
            </a:r>
            <a:r>
              <a:rPr lang="en-US" sz="1200" dirty="0">
                <a:ea typeface="+mn-lt"/>
                <a:cs typeface="+mn-lt"/>
              </a:rPr>
              <a:t>and return by Friday of that </a:t>
            </a:r>
            <a:r>
              <a:rPr lang="en-US" sz="1200" dirty="0" smtClean="0">
                <a:ea typeface="+mn-lt"/>
                <a:cs typeface="+mn-lt"/>
              </a:rPr>
              <a:t>week with the tracking sheet and papers.  They will have a designated spot to turn these in, and they will be responsible for getting it in there by Friday.  </a:t>
            </a:r>
            <a:endParaRPr lang="en-US" sz="1200" dirty="0">
              <a:ea typeface="+mn-lt"/>
              <a:cs typeface="+mn-lt"/>
            </a:endParaRPr>
          </a:p>
          <a:p>
            <a:r>
              <a:rPr lang="en-US" sz="1200" dirty="0">
                <a:cs typeface="Calibri"/>
              </a:rPr>
              <a:t>New Grading Scale:</a:t>
            </a:r>
          </a:p>
          <a:p>
            <a:r>
              <a:rPr lang="en-US" sz="1200" dirty="0">
                <a:cs typeface="Calibri"/>
              </a:rPr>
              <a:t>90-100  A</a:t>
            </a:r>
          </a:p>
          <a:p>
            <a:r>
              <a:rPr lang="en-US" sz="1200" dirty="0">
                <a:cs typeface="Calibri"/>
              </a:rPr>
              <a:t>80-89   B</a:t>
            </a:r>
          </a:p>
          <a:p>
            <a:r>
              <a:rPr lang="en-US" sz="1200" dirty="0">
                <a:cs typeface="Calibri"/>
              </a:rPr>
              <a:t>70-79  C</a:t>
            </a:r>
          </a:p>
          <a:p>
            <a:r>
              <a:rPr lang="en-US" sz="1200" dirty="0">
                <a:cs typeface="Calibri"/>
              </a:rPr>
              <a:t>60-69  D</a:t>
            </a:r>
          </a:p>
          <a:p>
            <a:r>
              <a:rPr lang="en-US" sz="1200" dirty="0">
                <a:cs typeface="Calibri"/>
              </a:rPr>
              <a:t>59 and Below  F</a:t>
            </a:r>
          </a:p>
          <a:p>
            <a:endParaRPr lang="en-US" sz="2000" dirty="0">
              <a:cs typeface="Calibri"/>
            </a:endParaRPr>
          </a:p>
          <a:p>
            <a:endParaRPr lang="en-US" sz="2000" dirty="0">
              <a:cs typeface="Calibri"/>
            </a:endParaRPr>
          </a:p>
        </p:txBody>
      </p:sp>
    </p:spTree>
    <p:extLst>
      <p:ext uri="{BB962C8B-B14F-4D97-AF65-F5344CB8AC3E}">
        <p14:creationId xmlns:p14="http://schemas.microsoft.com/office/powerpoint/2010/main" val="3174256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D5ECC1-7EAF-1B44-8ECA-8E9E9AF7523F}"/>
              </a:ext>
            </a:extLst>
          </p:cNvPr>
          <p:cNvSpPr>
            <a:spLocks noGrp="1"/>
          </p:cNvSpPr>
          <p:nvPr>
            <p:ph type="ctrTitle"/>
          </p:nvPr>
        </p:nvSpPr>
        <p:spPr>
          <a:xfrm>
            <a:off x="582930" y="6089227"/>
            <a:ext cx="6606540" cy="1215600"/>
          </a:xfrm>
        </p:spPr>
        <p:txBody>
          <a:bodyPr/>
          <a:lstStyle/>
          <a:p>
            <a:r>
              <a:rPr lang="en-US">
                <a:latin typeface="MV Boli"/>
                <a:ea typeface="BBFERRYBOATS" panose="02000603000000000000" pitchFamily="2" charset="0"/>
                <a:cs typeface="MV Boli"/>
              </a:rPr>
              <a:t>expectations</a:t>
            </a:r>
          </a:p>
        </p:txBody>
      </p:sp>
      <p:sp>
        <p:nvSpPr>
          <p:cNvPr id="5" name="Text Placeholder 2">
            <a:extLst>
              <a:ext uri="{FF2B5EF4-FFF2-40B4-BE49-F238E27FC236}">
                <a16:creationId xmlns:a16="http://schemas.microsoft.com/office/drawing/2014/main" id="{1CDDB263-5EE3-A48F-3E61-26B919E524FA}"/>
              </a:ext>
            </a:extLst>
          </p:cNvPr>
          <p:cNvSpPr txBox="1">
            <a:spLocks/>
          </p:cNvSpPr>
          <p:nvPr/>
        </p:nvSpPr>
        <p:spPr>
          <a:xfrm>
            <a:off x="733506" y="873457"/>
            <a:ext cx="6259962" cy="4372209"/>
          </a:xfrm>
          <a:prstGeom prst="rect">
            <a:avLst/>
          </a:prstGeom>
        </p:spPr>
        <p:txBody>
          <a:bodyPr vert="horz" lIns="91440" tIns="45720" rIns="91440" bIns="45720" rtlCol="0" anchor="t">
            <a:noAutofit/>
          </a:bodyPr>
          <a:lstStyle>
            <a:lvl1pPr marL="0" indent="0" algn="ctr" defTabSz="777240" rtl="0" eaLnBrk="1" latinLnBrk="0" hangingPunct="1">
              <a:lnSpc>
                <a:spcPct val="90000"/>
              </a:lnSpc>
              <a:spcBef>
                <a:spcPts val="850"/>
              </a:spcBef>
              <a:buFont typeface="Arial" panose="020B0604020202020204" pitchFamily="34" charset="0"/>
              <a:buNone/>
              <a:defRPr sz="2040" kern="1200">
                <a:solidFill>
                  <a:schemeClr val="tx1"/>
                </a:solidFill>
                <a:latin typeface="+mn-lt"/>
                <a:ea typeface="+mn-ea"/>
                <a:cs typeface="+mn-cs"/>
              </a:defRPr>
            </a:lvl1pPr>
            <a:lvl2pPr marL="388620" indent="0" algn="ctr" defTabSz="777240" rtl="0" eaLnBrk="1" latinLnBrk="0" hangingPunct="1">
              <a:lnSpc>
                <a:spcPct val="90000"/>
              </a:lnSpc>
              <a:spcBef>
                <a:spcPts val="425"/>
              </a:spcBef>
              <a:buFont typeface="Arial" panose="020B0604020202020204" pitchFamily="34" charset="0"/>
              <a:buNone/>
              <a:defRPr sz="1700" kern="1200">
                <a:solidFill>
                  <a:schemeClr val="tx1"/>
                </a:solidFill>
                <a:latin typeface="+mn-lt"/>
                <a:ea typeface="+mn-ea"/>
                <a:cs typeface="+mn-cs"/>
              </a:defRPr>
            </a:lvl2pPr>
            <a:lvl3pPr marL="777240" indent="0" algn="ctr" defTabSz="777240" rtl="0" eaLnBrk="1" latinLnBrk="0" hangingPunct="1">
              <a:lnSpc>
                <a:spcPct val="90000"/>
              </a:lnSpc>
              <a:spcBef>
                <a:spcPts val="425"/>
              </a:spcBef>
              <a:buFont typeface="Arial" panose="020B0604020202020204" pitchFamily="34" charset="0"/>
              <a:buNone/>
              <a:defRPr sz="1530" kern="1200">
                <a:solidFill>
                  <a:schemeClr val="tx1"/>
                </a:solidFill>
                <a:latin typeface="+mn-lt"/>
                <a:ea typeface="+mn-ea"/>
                <a:cs typeface="+mn-cs"/>
              </a:defRPr>
            </a:lvl3pPr>
            <a:lvl4pPr marL="116586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4pPr>
            <a:lvl5pPr marL="155448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5pPr>
            <a:lvl6pPr marL="194310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6pPr>
            <a:lvl7pPr marL="233172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7pPr>
            <a:lvl8pPr marL="272034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8pPr>
            <a:lvl9pPr marL="310896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9pPr>
          </a:lstStyle>
          <a:p>
            <a:pPr marL="674370" indent="-285750" algn="l">
              <a:buChar char="•"/>
            </a:pPr>
            <a:r>
              <a:rPr lang="en-US" sz="1100" dirty="0">
                <a:latin typeface="Arial" panose="020B0604020202020204" pitchFamily="34" charset="0"/>
                <a:ea typeface="+mn-lt"/>
                <a:cs typeface="Arial" panose="020B0604020202020204" pitchFamily="34" charset="0"/>
              </a:rPr>
              <a:t>Success is achieved when students feel comfortable and safe.  In my classroom I expect students to show respect for each other to maintain the most productive learning environment.  </a:t>
            </a:r>
          </a:p>
          <a:p>
            <a:pPr marL="388620"/>
            <a:r>
              <a:rPr lang="en-US" sz="1200" b="1" dirty="0">
                <a:latin typeface="Arial" panose="020B0604020202020204" pitchFamily="34" charset="0"/>
                <a:ea typeface="+mn-lt"/>
                <a:cs typeface="Arial" panose="020B0604020202020204" pitchFamily="34" charset="0"/>
              </a:rPr>
              <a:t>Be respectful at all times</a:t>
            </a:r>
            <a:endParaRPr lang="en-US" sz="1200" dirty="0">
              <a:latin typeface="Arial" panose="020B0604020202020204" pitchFamily="34" charset="0"/>
              <a:cs typeface="Arial" panose="020B0604020202020204" pitchFamily="34" charset="0"/>
            </a:endParaRPr>
          </a:p>
          <a:p>
            <a:pPr marL="560070" lvl="1" indent="-171450" algn="l">
              <a:buFont typeface="Arial,Sans-Serif" panose="020B0604020202020204" pitchFamily="34" charset="0"/>
              <a:buChar char="•"/>
            </a:pPr>
            <a:r>
              <a:rPr lang="en-US" sz="1200" dirty="0">
                <a:latin typeface="Arial" panose="020B0604020202020204" pitchFamily="34" charset="0"/>
                <a:ea typeface="+mn-lt"/>
                <a:cs typeface="Arial" panose="020B0604020202020204" pitchFamily="34" charset="0"/>
              </a:rPr>
              <a:t>Be polite and use your manners</a:t>
            </a:r>
          </a:p>
          <a:p>
            <a:pPr marL="560070" lvl="1" indent="-171450" algn="l">
              <a:buFont typeface="Arial,Sans-Serif" panose="020B0604020202020204" pitchFamily="34" charset="0"/>
              <a:buChar char="•"/>
            </a:pPr>
            <a:r>
              <a:rPr lang="en-US" sz="1200" dirty="0">
                <a:latin typeface="Arial" panose="020B0604020202020204" pitchFamily="34" charset="0"/>
                <a:ea typeface="+mn-lt"/>
                <a:cs typeface="Arial" panose="020B0604020202020204" pitchFamily="34" charset="0"/>
              </a:rPr>
              <a:t>Follow directions with a positive attitude </a:t>
            </a:r>
          </a:p>
          <a:p>
            <a:pPr marL="560070" lvl="1" indent="-171450" algn="l">
              <a:buFont typeface="Arial,Sans-Serif" panose="020B0604020202020204" pitchFamily="34" charset="0"/>
              <a:buChar char="•"/>
            </a:pPr>
            <a:r>
              <a:rPr lang="en-US" sz="1200" dirty="0">
                <a:latin typeface="Arial" panose="020B0604020202020204" pitchFamily="34" charset="0"/>
                <a:ea typeface="+mn-lt"/>
                <a:cs typeface="Arial" panose="020B0604020202020204" pitchFamily="34" charset="0"/>
              </a:rPr>
              <a:t>Use manners inside and outside of the classroom, treating others with respect</a:t>
            </a:r>
          </a:p>
          <a:p>
            <a:pPr marL="560070" lvl="1" indent="-171450" algn="l">
              <a:buFont typeface="Arial,Sans-Serif" panose="020B0604020202020204" pitchFamily="34" charset="0"/>
              <a:buChar char="•"/>
            </a:pPr>
            <a:r>
              <a:rPr lang="en-US" sz="1200" dirty="0">
                <a:latin typeface="Arial" panose="020B0604020202020204" pitchFamily="34" charset="0"/>
                <a:ea typeface="+mn-lt"/>
                <a:cs typeface="Arial" panose="020B0604020202020204" pitchFamily="34" charset="0"/>
              </a:rPr>
              <a:t>Be honest and clear with others</a:t>
            </a:r>
          </a:p>
          <a:p>
            <a:pPr marL="560070" lvl="1" indent="-171450" algn="l">
              <a:buFont typeface="Arial,Sans-Serif" panose="020B0604020202020204" pitchFamily="34" charset="0"/>
              <a:buChar char="•"/>
            </a:pPr>
            <a:r>
              <a:rPr lang="en-US" sz="1200" dirty="0">
                <a:latin typeface="Arial" panose="020B0604020202020204" pitchFamily="34" charset="0"/>
                <a:ea typeface="+mn-lt"/>
                <a:cs typeface="Arial" panose="020B0604020202020204" pitchFamily="34" charset="0"/>
              </a:rPr>
              <a:t>Take turns when </a:t>
            </a:r>
            <a:r>
              <a:rPr lang="en-US" sz="1200" dirty="0" smtClean="0">
                <a:latin typeface="Arial" panose="020B0604020202020204" pitchFamily="34" charset="0"/>
                <a:ea typeface="+mn-lt"/>
                <a:cs typeface="Arial" panose="020B0604020202020204" pitchFamily="34" charset="0"/>
              </a:rPr>
              <a:t>talking</a:t>
            </a:r>
            <a:endParaRPr lang="en-US" sz="1200" dirty="0">
              <a:latin typeface="Arial" panose="020B0604020202020204" pitchFamily="34" charset="0"/>
              <a:ea typeface="+mn-lt"/>
              <a:cs typeface="Arial" panose="020B0604020202020204" pitchFamily="34" charset="0"/>
            </a:endParaRPr>
          </a:p>
          <a:p>
            <a:pPr marL="560070" lvl="1" indent="-171450" algn="l">
              <a:buFont typeface="Arial,Sans-Serif" panose="020B0604020202020204" pitchFamily="34" charset="0"/>
              <a:buChar char="•"/>
            </a:pPr>
            <a:r>
              <a:rPr lang="en-US" sz="1200" dirty="0">
                <a:latin typeface="Arial" panose="020B0604020202020204" pitchFamily="34" charset="0"/>
                <a:ea typeface="+mn-lt"/>
                <a:cs typeface="Arial" panose="020B0604020202020204" pitchFamily="34" charset="0"/>
              </a:rPr>
              <a:t>Respect others and their boundaries, and expect others to do the same for you</a:t>
            </a:r>
          </a:p>
          <a:p>
            <a:pPr marL="560070" lvl="1" indent="-171450" algn="l">
              <a:buFont typeface="Arial,Sans-Serif" panose="020B0604020202020204" pitchFamily="34" charset="0"/>
              <a:buChar char="•"/>
            </a:pPr>
            <a:r>
              <a:rPr lang="en-US" sz="1200" dirty="0">
                <a:latin typeface="Arial" panose="020B0604020202020204" pitchFamily="34" charset="0"/>
                <a:ea typeface="+mn-lt"/>
                <a:cs typeface="Arial" panose="020B0604020202020204" pitchFamily="34" charset="0"/>
              </a:rPr>
              <a:t>Respect our classroom and take care of it</a:t>
            </a:r>
          </a:p>
          <a:p>
            <a:pPr marL="388620"/>
            <a:r>
              <a:rPr lang="en-US" sz="1200" b="1" dirty="0">
                <a:latin typeface="Arial" panose="020B0604020202020204" pitchFamily="34" charset="0"/>
                <a:ea typeface="+mn-lt"/>
                <a:cs typeface="Arial" panose="020B0604020202020204" pitchFamily="34" charset="0"/>
              </a:rPr>
              <a:t>Be safe</a:t>
            </a:r>
          </a:p>
          <a:p>
            <a:pPr marL="560070" lvl="1" indent="-171450" algn="l">
              <a:buFont typeface="Arial,Sans-Serif" panose="020B0604020202020204" pitchFamily="34" charset="0"/>
              <a:buChar char="•"/>
            </a:pPr>
            <a:r>
              <a:rPr lang="en-US" sz="1200" dirty="0">
                <a:latin typeface="Arial" panose="020B0604020202020204" pitchFamily="34" charset="0"/>
                <a:ea typeface="+mn-lt"/>
                <a:cs typeface="Arial" panose="020B0604020202020204" pitchFamily="34" charset="0"/>
              </a:rPr>
              <a:t>Respect the boundaries /space of others</a:t>
            </a:r>
          </a:p>
          <a:p>
            <a:pPr marL="560070" lvl="1" indent="-171450" algn="l">
              <a:buFont typeface="Arial,Sans-Serif" panose="020B0604020202020204" pitchFamily="34" charset="0"/>
              <a:buChar char="•"/>
            </a:pPr>
            <a:r>
              <a:rPr lang="en-US" sz="1200" dirty="0">
                <a:latin typeface="Arial" panose="020B0604020202020204" pitchFamily="34" charset="0"/>
                <a:ea typeface="+mn-lt"/>
                <a:cs typeface="Arial" panose="020B0604020202020204" pitchFamily="34" charset="0"/>
              </a:rPr>
              <a:t>Follow school wide procedures throughout the building </a:t>
            </a:r>
          </a:p>
          <a:p>
            <a:pPr marL="388620"/>
            <a:r>
              <a:rPr lang="en-US" sz="1200" b="1" dirty="0">
                <a:latin typeface="Arial" panose="020B0604020202020204" pitchFamily="34" charset="0"/>
                <a:ea typeface="+mn-lt"/>
                <a:cs typeface="Arial" panose="020B0604020202020204" pitchFamily="34" charset="0"/>
              </a:rPr>
              <a:t>Be Responsible</a:t>
            </a:r>
          </a:p>
          <a:p>
            <a:pPr marL="560070" lvl="1" indent="-171450" algn="l">
              <a:buFont typeface="Arial,Sans-Serif" panose="020B0604020202020204" pitchFamily="34" charset="0"/>
              <a:buChar char="•"/>
            </a:pPr>
            <a:r>
              <a:rPr lang="en-US" sz="1200" dirty="0">
                <a:latin typeface="Arial" panose="020B0604020202020204" pitchFamily="34" charset="0"/>
                <a:ea typeface="+mn-lt"/>
                <a:cs typeface="Arial" panose="020B0604020202020204" pitchFamily="34" charset="0"/>
              </a:rPr>
              <a:t>Be on time</a:t>
            </a:r>
          </a:p>
          <a:p>
            <a:pPr marL="560070" lvl="1" indent="-171450" algn="l">
              <a:buFont typeface="Arial,Sans-Serif" panose="020B0604020202020204" pitchFamily="34" charset="0"/>
              <a:buChar char="•"/>
            </a:pPr>
            <a:r>
              <a:rPr lang="en-US" sz="1200" dirty="0">
                <a:latin typeface="Arial" panose="020B0604020202020204" pitchFamily="34" charset="0"/>
                <a:ea typeface="+mn-lt"/>
                <a:cs typeface="Arial" panose="020B0604020202020204" pitchFamily="34" charset="0"/>
              </a:rPr>
              <a:t>Come to class prepared and ready to learn</a:t>
            </a:r>
          </a:p>
          <a:p>
            <a:pPr marL="560070" lvl="1" indent="-171450" algn="l">
              <a:buFont typeface="Arial,Sans-Serif" panose="020B0604020202020204" pitchFamily="34" charset="0"/>
              <a:buChar char="•"/>
            </a:pPr>
            <a:r>
              <a:rPr lang="en-US" sz="1200" dirty="0">
                <a:latin typeface="Arial" panose="020B0604020202020204" pitchFamily="34" charset="0"/>
                <a:ea typeface="+mn-lt"/>
                <a:cs typeface="Arial" panose="020B0604020202020204" pitchFamily="34" charset="0"/>
              </a:rPr>
              <a:t>Complete work with your best effort</a:t>
            </a:r>
          </a:p>
          <a:p>
            <a:pPr marL="560070" lvl="1" indent="-171450" algn="l">
              <a:buFont typeface="Arial,Sans-Serif" panose="020B0604020202020204" pitchFamily="34" charset="0"/>
              <a:buChar char="•"/>
            </a:pPr>
            <a:r>
              <a:rPr lang="en-US" sz="1200" dirty="0">
                <a:latin typeface="Arial" panose="020B0604020202020204" pitchFamily="34" charset="0"/>
                <a:ea typeface="+mn-lt"/>
                <a:cs typeface="Arial" panose="020B0604020202020204" pitchFamily="34" charset="0"/>
              </a:rPr>
              <a:t>Respect your belongings and the belongings of others</a:t>
            </a:r>
          </a:p>
          <a:p>
            <a:pPr marL="560070" lvl="1" indent="-171450" algn="l">
              <a:buFont typeface="Arial,Sans-Serif" panose="020B0604020202020204" pitchFamily="34" charset="0"/>
              <a:buChar char="•"/>
            </a:pPr>
            <a:r>
              <a:rPr lang="en-US" sz="1200" dirty="0">
                <a:latin typeface="Arial" panose="020B0604020202020204" pitchFamily="34" charset="0"/>
                <a:ea typeface="+mn-lt"/>
                <a:cs typeface="Arial" panose="020B0604020202020204" pitchFamily="34" charset="0"/>
              </a:rPr>
              <a:t>Help tale care </a:t>
            </a:r>
            <a:r>
              <a:rPr lang="en-US" sz="1200" dirty="0" smtClean="0">
                <a:latin typeface="Arial" panose="020B0604020202020204" pitchFamily="34" charset="0"/>
                <a:ea typeface="+mn-lt"/>
                <a:cs typeface="Arial" panose="020B0604020202020204" pitchFamily="34" charset="0"/>
              </a:rPr>
              <a:t>of </a:t>
            </a:r>
            <a:r>
              <a:rPr lang="en-US" sz="1200" dirty="0">
                <a:latin typeface="Arial" panose="020B0604020202020204" pitchFamily="34" charset="0"/>
                <a:ea typeface="+mn-lt"/>
                <a:cs typeface="Arial" panose="020B0604020202020204" pitchFamily="34" charset="0"/>
              </a:rPr>
              <a:t>our school making it a beautiful place to learn</a:t>
            </a:r>
          </a:p>
          <a:p>
            <a:pPr marL="560070" lvl="1" indent="-171450" algn="l">
              <a:buFont typeface="Arial,Sans-Serif" panose="020B0604020202020204" pitchFamily="34" charset="0"/>
              <a:buChar char="•"/>
            </a:pPr>
            <a:endParaRPr lang="en-US" sz="1200" dirty="0">
              <a:latin typeface="Arial" panose="020B0604020202020204" pitchFamily="34" charset="0"/>
              <a:ea typeface="+mn-lt"/>
              <a:cs typeface="Arial" panose="020B0604020202020204" pitchFamily="34" charset="0"/>
            </a:endParaRPr>
          </a:p>
          <a:p>
            <a:pPr marL="560070" lvl="1" indent="-171450">
              <a:buChar char="•"/>
            </a:pPr>
            <a:endParaRPr lang="en-US" sz="900" dirty="0">
              <a:cs typeface="Calibri"/>
            </a:endParaRPr>
          </a:p>
        </p:txBody>
      </p:sp>
    </p:spTree>
    <p:extLst>
      <p:ext uri="{BB962C8B-B14F-4D97-AF65-F5344CB8AC3E}">
        <p14:creationId xmlns:p14="http://schemas.microsoft.com/office/powerpoint/2010/main" val="8850793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FE3AB-ADEB-CA47-B653-7533F32EBD86}"/>
              </a:ext>
            </a:extLst>
          </p:cNvPr>
          <p:cNvSpPr txBox="1">
            <a:spLocks/>
          </p:cNvSpPr>
          <p:nvPr/>
        </p:nvSpPr>
        <p:spPr>
          <a:xfrm>
            <a:off x="452332" y="7223760"/>
            <a:ext cx="6867736" cy="1215600"/>
          </a:xfrm>
          <a:prstGeom prst="rect">
            <a:avLst/>
          </a:prstGeom>
        </p:spPr>
        <p:txBody>
          <a:bodyPr vert="horz" lIns="91440" tIns="45720" rIns="91440" bIns="45720" rtlCol="0" anchor="ctr">
            <a:normAutofit/>
          </a:bodyPr>
          <a:lstStyle>
            <a:lvl1pPr algn="l" defTabSz="777240" rtl="0" eaLnBrk="1" latinLnBrk="0" hangingPunct="1">
              <a:lnSpc>
                <a:spcPct val="90000"/>
              </a:lnSpc>
              <a:spcBef>
                <a:spcPct val="0"/>
              </a:spcBef>
              <a:buNone/>
              <a:defRPr sz="3740" kern="1200">
                <a:solidFill>
                  <a:schemeClr val="tx1"/>
                </a:solidFill>
                <a:latin typeface="+mj-lt"/>
                <a:ea typeface="+mj-ea"/>
                <a:cs typeface="+mj-cs"/>
              </a:defRPr>
            </a:lvl1pPr>
          </a:lstStyle>
          <a:p>
            <a:pPr algn="ctr"/>
            <a:r>
              <a:rPr lang="en-US" sz="5100">
                <a:latin typeface="MV Boli"/>
                <a:ea typeface="BBFERRYBOATS" panose="02000603000000000000" pitchFamily="2" charset="0"/>
                <a:cs typeface="MV Boli"/>
              </a:rPr>
              <a:t>communication</a:t>
            </a:r>
          </a:p>
        </p:txBody>
      </p:sp>
      <p:sp>
        <p:nvSpPr>
          <p:cNvPr id="4" name="Subtitle 3">
            <a:extLst>
              <a:ext uri="{FF2B5EF4-FFF2-40B4-BE49-F238E27FC236}">
                <a16:creationId xmlns:a16="http://schemas.microsoft.com/office/drawing/2014/main" id="{471C27DA-8D7E-3F4D-B82E-66C810508CEC}"/>
              </a:ext>
            </a:extLst>
          </p:cNvPr>
          <p:cNvSpPr>
            <a:spLocks noGrp="1"/>
          </p:cNvSpPr>
          <p:nvPr>
            <p:ph type="subTitle" idx="1"/>
          </p:nvPr>
        </p:nvSpPr>
        <p:spPr>
          <a:xfrm>
            <a:off x="971550" y="1286722"/>
            <a:ext cx="5829300" cy="5937038"/>
          </a:xfrm>
        </p:spPr>
        <p:txBody>
          <a:bodyPr vert="horz" lIns="91440" tIns="45720" rIns="91440" bIns="45720" rtlCol="0" anchor="t">
            <a:normAutofit/>
          </a:bodyPr>
          <a:lstStyle/>
          <a:p>
            <a:pPr algn="l"/>
            <a:r>
              <a:rPr lang="en-US" sz="1300" dirty="0" smtClean="0">
                <a:cs typeface="Calibri"/>
              </a:rPr>
              <a:t>I am looking forward to an amazing school year.  Communication is very important in order for success, so please don’t hesitate to reach out if you have any questions or concerns at anytime.</a:t>
            </a:r>
          </a:p>
          <a:p>
            <a:pPr algn="l"/>
            <a:r>
              <a:rPr lang="en-US" sz="1300" dirty="0" smtClean="0">
                <a:cs typeface="Calibri"/>
              </a:rPr>
              <a:t>Class </a:t>
            </a:r>
            <a:r>
              <a:rPr lang="en-US" sz="1300" dirty="0">
                <a:cs typeface="Calibri"/>
              </a:rPr>
              <a:t>DOJO will be my main tool to communicate and share things we do throughout the year, so it is very important that you have access.  Our classroom code is </a:t>
            </a:r>
            <a:r>
              <a:rPr lang="en-US" sz="1300" dirty="0">
                <a:ea typeface="+mn-lt"/>
                <a:cs typeface="+mn-lt"/>
              </a:rPr>
              <a:t>https://</a:t>
            </a:r>
            <a:r>
              <a:rPr lang="en-US" sz="1300" dirty="0" smtClean="0">
                <a:ea typeface="+mn-lt"/>
                <a:cs typeface="+mn-lt"/>
              </a:rPr>
              <a:t>www.classdojo.com/ul/p/addKid?target=class&amp;class=C2MHYX4</a:t>
            </a:r>
            <a:r>
              <a:rPr lang="en-US" sz="1300" dirty="0">
                <a:ea typeface="+mn-lt"/>
                <a:cs typeface="+mn-lt"/>
              </a:rPr>
              <a:t> .  If you have trouble accessing our DOJO, let me know asap!  </a:t>
            </a:r>
          </a:p>
          <a:p>
            <a:pPr algn="l"/>
            <a:r>
              <a:rPr lang="en-US" sz="1300" dirty="0">
                <a:cs typeface="Calibri"/>
              </a:rPr>
              <a:t>Each child will have a "H.E.A.R.T" binder for daily communication for conduct, notes, money, homework, or returned papers.  </a:t>
            </a:r>
          </a:p>
          <a:p>
            <a:pPr algn="l"/>
            <a:r>
              <a:rPr lang="en-US" sz="1300" dirty="0">
                <a:cs typeface="Calibri"/>
              </a:rPr>
              <a:t>*Front pocket of binder- papers for parents</a:t>
            </a:r>
          </a:p>
          <a:p>
            <a:pPr algn="l"/>
            <a:r>
              <a:rPr lang="en-US" sz="1300" dirty="0">
                <a:cs typeface="Calibri"/>
              </a:rPr>
              <a:t>*Zipper pouch- notes, excuses, or money labeled</a:t>
            </a:r>
          </a:p>
          <a:p>
            <a:pPr algn="l"/>
            <a:r>
              <a:rPr lang="en-US" sz="1300" dirty="0">
                <a:cs typeface="Calibri"/>
              </a:rPr>
              <a:t>*Behavior calendar-filled in daily and should be initialed by parent each night</a:t>
            </a:r>
          </a:p>
          <a:p>
            <a:pPr algn="l"/>
            <a:r>
              <a:rPr lang="en-US" sz="1300" dirty="0">
                <a:ea typeface="+mn-lt"/>
                <a:cs typeface="+mn-lt"/>
              </a:rPr>
              <a:t>*Newsletters with all information for the week will be sent home on Mondays</a:t>
            </a:r>
            <a:r>
              <a:rPr lang="en-US" sz="1300" dirty="0" smtClean="0">
                <a:ea typeface="+mn-lt"/>
                <a:cs typeface="+mn-lt"/>
              </a:rPr>
              <a:t>.  They will put these in a clear page protector in their binders for referenc</a:t>
            </a:r>
            <a:r>
              <a:rPr lang="en-US" sz="1300" dirty="0" smtClean="0">
                <a:ea typeface="+mn-lt"/>
                <a:cs typeface="+mn-lt"/>
              </a:rPr>
              <a:t>e.  </a:t>
            </a:r>
            <a:endParaRPr lang="en-US" sz="1300" dirty="0"/>
          </a:p>
          <a:p>
            <a:pPr algn="l"/>
            <a:r>
              <a:rPr lang="en-US" sz="1300" dirty="0">
                <a:cs typeface="Calibri"/>
              </a:rPr>
              <a:t>*Class Schedule and references for the year</a:t>
            </a:r>
          </a:p>
          <a:p>
            <a:pPr algn="l"/>
            <a:r>
              <a:rPr lang="en-US" sz="1300" dirty="0">
                <a:cs typeface="Calibri"/>
              </a:rPr>
              <a:t>*Homework Folder-students will be responsible for putting their homework in the folder daily and returned in the </a:t>
            </a:r>
            <a:r>
              <a:rPr lang="en-US" sz="1300" dirty="0" smtClean="0">
                <a:cs typeface="Calibri"/>
              </a:rPr>
              <a:t>folder.  We go over homework first thing in the morning, grade it, and put it back in the binders with a </a:t>
            </a:r>
            <a:r>
              <a:rPr lang="en-US" sz="1300" dirty="0" smtClean="0">
                <a:cs typeface="Calibri"/>
                <a:sym typeface="Wingdings" panose="05000000000000000000" pitchFamily="2" charset="2"/>
              </a:rPr>
              <a:t> if all completed and corrected.  </a:t>
            </a:r>
            <a:endParaRPr lang="en-US" sz="1300" dirty="0">
              <a:cs typeface="Calibri"/>
            </a:endParaRPr>
          </a:p>
          <a:p>
            <a:pPr algn="l"/>
            <a:r>
              <a:rPr lang="en-US" sz="1300" dirty="0">
                <a:cs typeface="Calibri"/>
              </a:rPr>
              <a:t>*Graded paper folder-Sent home on Tuesday each week-review,,</a:t>
            </a:r>
            <a:r>
              <a:rPr lang="en-US" sz="1300" dirty="0">
                <a:ea typeface="+mn-lt"/>
                <a:cs typeface="+mn-lt"/>
              </a:rPr>
              <a:t> sign the tracking sheet by the appropriate date </a:t>
            </a:r>
            <a:r>
              <a:rPr lang="en-US" sz="1300" dirty="0" smtClean="0">
                <a:cs typeface="Calibri"/>
              </a:rPr>
              <a:t>and </a:t>
            </a:r>
            <a:r>
              <a:rPr lang="en-US" sz="1300" dirty="0">
                <a:cs typeface="Calibri"/>
              </a:rPr>
              <a:t>return by the following Friday in the folder.  </a:t>
            </a:r>
            <a:endParaRPr lang="en-US" sz="1300" dirty="0" smtClean="0">
              <a:cs typeface="Calibri"/>
            </a:endParaRPr>
          </a:p>
          <a:p>
            <a:pPr algn="l"/>
            <a:r>
              <a:rPr lang="en-US" sz="1300" dirty="0" smtClean="0">
                <a:cs typeface="Calibri"/>
              </a:rPr>
              <a:t>Feel free to email </a:t>
            </a:r>
            <a:r>
              <a:rPr lang="en-US" sz="1300" dirty="0" smtClean="0">
                <a:cs typeface="Calibri"/>
              </a:rPr>
              <a:t>me </a:t>
            </a:r>
            <a:r>
              <a:rPr lang="en-US" sz="1300" dirty="0" smtClean="0">
                <a:cs typeface="Calibri"/>
              </a:rPr>
              <a:t>at any time with questions @ </a:t>
            </a:r>
            <a:r>
              <a:rPr lang="en-US" sz="1300" dirty="0" smtClean="0">
                <a:cs typeface="Calibri"/>
                <a:hlinkClick r:id="rId3"/>
              </a:rPr>
              <a:t>aconnell@tipton-county.com</a:t>
            </a:r>
            <a:r>
              <a:rPr lang="en-US" sz="1300" dirty="0" smtClean="0">
                <a:cs typeface="Calibri"/>
              </a:rPr>
              <a:t>, I check it sporadically through the day</a:t>
            </a:r>
            <a:r>
              <a:rPr lang="en-US" sz="1300" dirty="0" smtClean="0">
                <a:cs typeface="Calibri"/>
              </a:rPr>
              <a:t>.  </a:t>
            </a:r>
            <a:endParaRPr lang="en-US" sz="1300" dirty="0" smtClean="0">
              <a:cs typeface="Calibri"/>
            </a:endParaRPr>
          </a:p>
          <a:p>
            <a:pPr algn="l"/>
            <a:r>
              <a:rPr lang="en-US" sz="1300" dirty="0">
                <a:cs typeface="Calibri"/>
              </a:rPr>
              <a:t> </a:t>
            </a:r>
            <a:r>
              <a:rPr lang="en-US" sz="1300" dirty="0" smtClean="0">
                <a:cs typeface="Calibri"/>
              </a:rPr>
              <a:t>Class website: </a:t>
            </a:r>
            <a:r>
              <a:rPr lang="en-US" sz="1400" dirty="0">
                <a:hlinkClick r:id="rId4"/>
              </a:rPr>
              <a:t>https://connell2ndgrade.weebly.com</a:t>
            </a:r>
            <a:r>
              <a:rPr lang="en-US" sz="1400" dirty="0" smtClean="0">
                <a:hlinkClick r:id="rId4"/>
              </a:rPr>
              <a:t>/</a:t>
            </a:r>
            <a:r>
              <a:rPr lang="en-US" sz="1400" dirty="0" smtClean="0"/>
              <a:t> (will be updated soon)</a:t>
            </a:r>
            <a:endParaRPr lang="en-US" sz="1300" dirty="0">
              <a:cs typeface="Calibri"/>
            </a:endParaRPr>
          </a:p>
        </p:txBody>
      </p:sp>
    </p:spTree>
    <p:extLst>
      <p:ext uri="{BB962C8B-B14F-4D97-AF65-F5344CB8AC3E}">
        <p14:creationId xmlns:p14="http://schemas.microsoft.com/office/powerpoint/2010/main" val="288003119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111</TotalTime>
  <Words>1096</Words>
  <Application>Microsoft Office PowerPoint</Application>
  <PresentationFormat>Custom</PresentationFormat>
  <Paragraphs>54</Paragraphs>
  <Slides>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vt:i4>
      </vt:variant>
    </vt:vector>
  </HeadingPairs>
  <TitlesOfParts>
    <vt:vector size="13" baseType="lpstr">
      <vt:lpstr>Arial</vt:lpstr>
      <vt:lpstr>Arial,Sans-Serif</vt:lpstr>
      <vt:lpstr>BBFERRYBOATS</vt:lpstr>
      <vt:lpstr>Calibri</vt:lpstr>
      <vt:lpstr>Calibri Light</vt:lpstr>
      <vt:lpstr>MV Boli</vt:lpstr>
      <vt:lpstr>Wingdings</vt:lpstr>
      <vt:lpstr>Office Theme</vt:lpstr>
      <vt:lpstr>PowerPoint Presentation</vt:lpstr>
      <vt:lpstr>Attendance/Money</vt:lpstr>
      <vt:lpstr>grading policy</vt:lpstr>
      <vt:lpstr>expectations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 Rangel</dc:creator>
  <cp:lastModifiedBy>Anna Connell</cp:lastModifiedBy>
  <cp:revision>9</cp:revision>
  <cp:lastPrinted>2023-08-04T16:07:14Z</cp:lastPrinted>
  <dcterms:created xsi:type="dcterms:W3CDTF">2021-06-21T01:54:33Z</dcterms:created>
  <dcterms:modified xsi:type="dcterms:W3CDTF">2023-08-04T16:07:21Z</dcterms:modified>
</cp:coreProperties>
</file>